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7" r:id="rId2"/>
    <p:sldId id="258" r:id="rId3"/>
    <p:sldId id="261" r:id="rId4"/>
    <p:sldId id="262" r:id="rId5"/>
    <p:sldId id="281" r:id="rId6"/>
    <p:sldId id="282" r:id="rId7"/>
    <p:sldId id="311" r:id="rId8"/>
    <p:sldId id="283" r:id="rId9"/>
    <p:sldId id="309" r:id="rId10"/>
    <p:sldId id="284" r:id="rId11"/>
    <p:sldId id="288" r:id="rId12"/>
    <p:sldId id="292" r:id="rId13"/>
    <p:sldId id="293" r:id="rId14"/>
    <p:sldId id="294" r:id="rId15"/>
    <p:sldId id="307" r:id="rId16"/>
    <p:sldId id="308" r:id="rId17"/>
    <p:sldId id="310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3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5" autoAdjust="0"/>
    <p:restoredTop sz="98970" autoAdjust="0"/>
  </p:normalViewPr>
  <p:slideViewPr>
    <p:cSldViewPr>
      <p:cViewPr>
        <p:scale>
          <a:sx n="66" d="100"/>
          <a:sy n="66" d="100"/>
        </p:scale>
        <p:origin x="-1500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50718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50718.xlsx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50718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310718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60718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60718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50718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50718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250718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MR\&#1052;&#1086;&#1090;&#1086;&#1088;%20&#1082;&#1086;&#1083;&#1077;&#1089;&#1072;\&#1090;&#1072;&#1084;&#1086;&#1078;&#1085;&#1103;\&#1042;&#1069;&#1044;%20&#1084;&#1086;&#1090;&#1086;&#1088;%20&#1082;&#1086;&#1083;&#1077;&#1089;&#1072;%20&#1074;&#1099;&#1073;&#1086;&#1088;&#1082;&#1072;%20310718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1757191426128381"/>
          <c:y val="0.12945975086901859"/>
          <c:w val="0.59512849511697263"/>
          <c:h val="0.6125589471208866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8A8A8A"/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bg1">
                  <a:lumMod val="85000"/>
                </a:schemeClr>
              </a:solidFill>
            </c:spPr>
          </c:dPt>
          <c:dPt>
            <c:idx val="4"/>
            <c:spPr>
              <a:solidFill>
                <a:schemeClr val="accent5">
                  <a:lumMod val="75000"/>
                </a:schemeClr>
              </a:solidFill>
            </c:spPr>
          </c:dPt>
          <c:dLbls>
            <c:dLbl>
              <c:idx val="3"/>
              <c:layout>
                <c:manualLayout>
                  <c:x val="-4.6017691900229654E-2"/>
                  <c:y val="1.3052341430752457E-2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-4.6017691900229654E-2"/>
                  <c:y val="0"/>
                </c:manualLayout>
              </c:layout>
              <c:dLblPos val="bestFit"/>
              <c:showPercent val="1"/>
            </c:dLbl>
            <c:dLbl>
              <c:idx val="5"/>
              <c:layout>
                <c:manualLayout>
                  <c:x val="2.9304323920569156E-2"/>
                  <c:y val="-3.8239829149808446E-2"/>
                </c:manualLayout>
              </c:layout>
              <c:dLblPos val="bestFit"/>
              <c:showPercent val="1"/>
            </c:dLbl>
            <c:dLbl>
              <c:idx val="6"/>
              <c:layout>
                <c:manualLayout>
                  <c:x val="0.11638629230090702"/>
                  <c:y val="-3.0498795732796392E-3"/>
                </c:manualLayout>
              </c:layout>
              <c:dLblPos val="bestFit"/>
              <c:showPercent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numFmt formatCode="0.0%" sourceLinked="0"/>
            <c:txPr>
              <a:bodyPr/>
              <a:lstStyle/>
              <a:p>
                <a:pPr>
                  <a:defRPr sz="1000" i="0"/>
                </a:pPr>
                <a:endParaRPr lang="ru-RU"/>
              </a:p>
            </c:txPr>
            <c:dLblPos val="outEnd"/>
            <c:showPercent val="1"/>
            <c:showLeaderLines val="1"/>
          </c:dLbls>
          <c:cat>
            <c:strRef>
              <c:f>емк!$B$70:$B$76</c:f>
              <c:strCache>
                <c:ptCount val="7"/>
                <c:pt idx="0">
                  <c:v>2-х и 3-х колесный электротранспорт</c:v>
                </c:pt>
                <c:pt idx="1">
                  <c:v>Центробежные вентиляторы</c:v>
                </c:pt>
                <c:pt idx="2">
                  <c:v>Низкоскоростные электромобили и уличные электрические транспортные средства</c:v>
                </c:pt>
                <c:pt idx="3">
                  <c:v>Спецтехника</c:v>
                </c:pt>
                <c:pt idx="4">
                  <c:v>Напольный электротранспорт</c:v>
                </c:pt>
                <c:pt idx="5">
                  <c:v>Электроавтомобили, автобусы, грузовые автомобили</c:v>
                </c:pt>
                <c:pt idx="6">
                  <c:v>Перспективные области применения</c:v>
                </c:pt>
              </c:strCache>
            </c:strRef>
          </c:cat>
          <c:val>
            <c:numRef>
              <c:f>емк!$C$70:$C$76</c:f>
              <c:numCache>
                <c:formatCode>#,##0</c:formatCode>
                <c:ptCount val="7"/>
                <c:pt idx="0">
                  <c:v>18300000</c:v>
                </c:pt>
                <c:pt idx="1">
                  <c:v>3000000</c:v>
                </c:pt>
                <c:pt idx="2">
                  <c:v>2620000</c:v>
                </c:pt>
                <c:pt idx="3">
                  <c:v>1500000</c:v>
                </c:pt>
                <c:pt idx="4">
                  <c:v>550000</c:v>
                </c:pt>
                <c:pt idx="5">
                  <c:v>100000</c:v>
                </c:pt>
                <c:pt idx="6">
                  <c:v>500000</c:v>
                </c:pt>
              </c:numCache>
            </c:numRef>
          </c:val>
        </c:ser>
        <c:firstSliceAng val="0"/>
      </c:pieChart>
    </c:plotArea>
    <c:legend>
      <c:legendPos val="b"/>
      <c:layout>
        <c:manualLayout>
          <c:xMode val="edge"/>
          <c:yMode val="edge"/>
          <c:x val="1.130060445778278E-3"/>
          <c:y val="0.70770951448887387"/>
          <c:w val="0.99886986915039055"/>
          <c:h val="0.23825628929423442"/>
        </c:manualLayout>
      </c:layout>
      <c:spPr>
        <a:ln cap="rnd"/>
        <a:effectLst>
          <a:glow>
            <a:schemeClr val="accent1">
              <a:alpha val="40000"/>
            </a:schemeClr>
          </a:glow>
        </a:effectLst>
      </c:spPr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</c:chart>
  <c:spPr>
    <a:ln>
      <a:noFill/>
    </a:ln>
  </c:sp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percentStacked"/>
        <c:ser>
          <c:idx val="0"/>
          <c:order val="0"/>
          <c:tx>
            <c:strRef>
              <c:f>емк!$B$63</c:f>
              <c:strCache>
                <c:ptCount val="1"/>
                <c:pt idx="0">
                  <c:v>2-х и 3-х колесный электротранспорт</c:v>
                </c:pt>
              </c:strCache>
            </c:strRef>
          </c:tx>
          <c:cat>
            <c:strRef>
              <c:f>емк!$C$62:$D$62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емк!$C$63:$D$63</c:f>
              <c:numCache>
                <c:formatCode>0.0%</c:formatCode>
                <c:ptCount val="2"/>
                <c:pt idx="0">
                  <c:v>0.68874670681219463</c:v>
                </c:pt>
                <c:pt idx="1">
                  <c:v>0.41889622309885666</c:v>
                </c:pt>
              </c:numCache>
            </c:numRef>
          </c:val>
        </c:ser>
        <c:ser>
          <c:idx val="1"/>
          <c:order val="1"/>
          <c:tx>
            <c:strRef>
              <c:f>емк!$B$64</c:f>
              <c:strCache>
                <c:ptCount val="1"/>
                <c:pt idx="0">
                  <c:v>Электроавтомобили, автобусы и грузовики</c:v>
                </c:pt>
              </c:strCache>
            </c:strRef>
          </c:tx>
          <c:cat>
            <c:strRef>
              <c:f>емк!$C$62:$D$62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емк!$C$64:$D$64</c:f>
              <c:numCache>
                <c:formatCode>0.0%</c:formatCode>
                <c:ptCount val="2"/>
                <c:pt idx="0">
                  <c:v>3.7636432066240227E-3</c:v>
                </c:pt>
                <c:pt idx="1">
                  <c:v>0.20497597937741671</c:v>
                </c:pt>
              </c:numCache>
            </c:numRef>
          </c:val>
        </c:ser>
        <c:ser>
          <c:idx val="2"/>
          <c:order val="2"/>
          <c:tx>
            <c:strRef>
              <c:f>емк!$B$65</c:f>
              <c:strCache>
                <c:ptCount val="1"/>
                <c:pt idx="0">
                  <c:v>Прочие виды электротранспорта</c:v>
                </c:pt>
              </c:strCache>
            </c:strRef>
          </c:tx>
          <c:cat>
            <c:strRef>
              <c:f>емк!$C$62:$D$62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емк!$C$65:$D$65</c:f>
              <c:numCache>
                <c:formatCode>0.0%</c:formatCode>
                <c:ptCount val="2"/>
                <c:pt idx="0">
                  <c:v>0.11930748964998102</c:v>
                </c:pt>
                <c:pt idx="1">
                  <c:v>0.21208452134515487</c:v>
                </c:pt>
              </c:numCache>
            </c:numRef>
          </c:val>
        </c:ser>
        <c:ser>
          <c:idx val="3"/>
          <c:order val="3"/>
          <c:tx>
            <c:strRef>
              <c:f>емк!$B$66</c:f>
              <c:strCache>
                <c:ptCount val="1"/>
                <c:pt idx="0">
                  <c:v>Центробежные вентиляторы</c:v>
                </c:pt>
              </c:strCache>
            </c:strRef>
          </c:tx>
          <c:cat>
            <c:strRef>
              <c:f>емк!$C$62:$D$62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емк!$C$66:$D$66</c:f>
              <c:numCache>
                <c:formatCode>0.0%</c:formatCode>
                <c:ptCount val="2"/>
                <c:pt idx="0">
                  <c:v>0.11290929619872012</c:v>
                </c:pt>
                <c:pt idx="1">
                  <c:v>4.6869507479592225E-2</c:v>
                </c:pt>
              </c:numCache>
            </c:numRef>
          </c:val>
        </c:ser>
        <c:ser>
          <c:idx val="4"/>
          <c:order val="4"/>
          <c:tx>
            <c:strRef>
              <c:f>емк!$B$67</c:f>
              <c:strCache>
                <c:ptCount val="1"/>
                <c:pt idx="0">
                  <c:v>Спецтехника</c:v>
                </c:pt>
              </c:strCache>
            </c:strRef>
          </c:tx>
          <c:cat>
            <c:strRef>
              <c:f>емк!$C$62:$D$62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емк!$C$67:$D$67</c:f>
              <c:numCache>
                <c:formatCode>0.0%</c:formatCode>
                <c:ptCount val="2"/>
                <c:pt idx="0">
                  <c:v>5.6454648099360155E-2</c:v>
                </c:pt>
                <c:pt idx="1">
                  <c:v>3.9057922899660202E-2</c:v>
                </c:pt>
              </c:numCache>
            </c:numRef>
          </c:val>
        </c:ser>
        <c:ser>
          <c:idx val="5"/>
          <c:order val="5"/>
          <c:tx>
            <c:strRef>
              <c:f>емк!$B$68</c:f>
              <c:strCache>
                <c:ptCount val="1"/>
                <c:pt idx="0">
                  <c:v>Перспективные области применения</c:v>
                </c:pt>
              </c:strCache>
            </c:strRef>
          </c:tx>
          <c:cat>
            <c:strRef>
              <c:f>емк!$C$62:$D$62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емк!$C$68:$D$68</c:f>
              <c:numCache>
                <c:formatCode>0.0%</c:formatCode>
                <c:ptCount val="2"/>
                <c:pt idx="0">
                  <c:v>1.8818216033120058E-2</c:v>
                </c:pt>
                <c:pt idx="1">
                  <c:v>7.8115845799320377E-2</c:v>
                </c:pt>
              </c:numCache>
            </c:numRef>
          </c:val>
        </c:ser>
        <c:dLbls>
          <c:showVal val="1"/>
        </c:dLbls>
        <c:overlap val="100"/>
        <c:axId val="119656832"/>
        <c:axId val="119658368"/>
      </c:barChart>
      <c:catAx>
        <c:axId val="119656832"/>
        <c:scaling>
          <c:orientation val="minMax"/>
        </c:scaling>
        <c:axPos val="b"/>
        <c:tickLblPos val="nextTo"/>
        <c:crossAx val="119658368"/>
        <c:crosses val="autoZero"/>
        <c:auto val="1"/>
        <c:lblAlgn val="ctr"/>
        <c:lblOffset val="100"/>
      </c:catAx>
      <c:valAx>
        <c:axId val="119658368"/>
        <c:scaling>
          <c:orientation val="minMax"/>
        </c:scaling>
        <c:axPos val="l"/>
        <c:majorGridlines/>
        <c:numFmt formatCode="0%" sourceLinked="1"/>
        <c:tickLblPos val="nextTo"/>
        <c:crossAx val="119656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240180296200906"/>
          <c:y val="6.793903247183565E-2"/>
          <c:w val="0.38490332042127884"/>
          <c:h val="0.86412172633490392"/>
        </c:manualLayout>
      </c:layout>
    </c:legend>
    <c:plotVisOnly val="1"/>
    <c:dispBlanksAs val="gap"/>
  </c:chart>
  <c:spPr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482292489304894E-2"/>
          <c:y val="3.7892586316843342E-2"/>
          <c:w val="0.94588498995045556"/>
          <c:h val="0.93402407415308675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>
                <a:alpha val="27000"/>
              </a:srgbClr>
            </a:solidFill>
          </c:spPr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Val val="1"/>
          </c:dLbls>
          <c:cat>
            <c:strRef>
              <c:f>емк!$B$70:$B$76</c:f>
              <c:strCache>
                <c:ptCount val="7"/>
                <c:pt idx="0">
                  <c:v>2-х и 3-х колесный электротранспорт</c:v>
                </c:pt>
                <c:pt idx="1">
                  <c:v>Центробежные вентиляторы</c:v>
                </c:pt>
                <c:pt idx="2">
                  <c:v>Низкоскоростные электромобили и уличные электрические транспортные средства</c:v>
                </c:pt>
                <c:pt idx="3">
                  <c:v>Спецтехника</c:v>
                </c:pt>
                <c:pt idx="4">
                  <c:v>Напольный электротранспорт</c:v>
                </c:pt>
                <c:pt idx="5">
                  <c:v>Электроавтомобили, автобусы, грузовые автомобили</c:v>
                </c:pt>
                <c:pt idx="6">
                  <c:v>Перспективные области применения</c:v>
                </c:pt>
              </c:strCache>
            </c:strRef>
          </c:cat>
          <c:val>
            <c:numRef>
              <c:f>емк!$C$70:$C$76</c:f>
              <c:numCache>
                <c:formatCode>#,##0</c:formatCode>
                <c:ptCount val="7"/>
                <c:pt idx="0">
                  <c:v>18300000</c:v>
                </c:pt>
                <c:pt idx="1">
                  <c:v>3000000</c:v>
                </c:pt>
                <c:pt idx="2">
                  <c:v>2620000</c:v>
                </c:pt>
                <c:pt idx="3">
                  <c:v>1500000</c:v>
                </c:pt>
                <c:pt idx="4">
                  <c:v>550000</c:v>
                </c:pt>
                <c:pt idx="5">
                  <c:v>100000</c:v>
                </c:pt>
                <c:pt idx="6">
                  <c:v>500000</c:v>
                </c:pt>
              </c:numCache>
            </c:numRef>
          </c:val>
        </c:ser>
        <c:gapWidth val="132"/>
        <c:overlap val="13"/>
        <c:axId val="113885952"/>
        <c:axId val="113887488"/>
      </c:barChart>
      <c:catAx>
        <c:axId val="113885952"/>
        <c:scaling>
          <c:orientation val="maxMin"/>
        </c:scaling>
        <c:axPos val="l"/>
        <c:numFmt formatCode="General" sourceLinked="1"/>
        <c:tickLblPos val="nextTo"/>
        <c:crossAx val="113887488"/>
        <c:crosses val="autoZero"/>
        <c:auto val="1"/>
        <c:lblAlgn val="ctr"/>
        <c:lblOffset val="100"/>
      </c:catAx>
      <c:valAx>
        <c:axId val="113887488"/>
        <c:scaling>
          <c:orientation val="minMax"/>
        </c:scaling>
        <c:axPos val="t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#,##0" sourceLinked="1"/>
        <c:tickLblPos val="nextTo"/>
        <c:spPr>
          <a:ln>
            <a:solidFill>
              <a:sysClr val="window" lastClr="FFFFFF"/>
            </a:solidFill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ru-RU"/>
          </a:p>
        </c:txPr>
        <c:crossAx val="11388595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>
          <a:latin typeface="+mn-lt"/>
        </a:defRPr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482292489304838E-2"/>
          <c:y val="3.7892586316843342E-2"/>
          <c:w val="0.94588498995045556"/>
          <c:h val="0.84653699491358869"/>
        </c:manualLayout>
      </c:layout>
      <c:barChart>
        <c:barDir val="col"/>
        <c:grouping val="clustered"/>
        <c:ser>
          <c:idx val="0"/>
          <c:order val="0"/>
          <c:tx>
            <c:strRef>
              <c:f>'диагр (2)'!$B$2</c:f>
              <c:strCache>
                <c:ptCount val="1"/>
                <c:pt idx="0">
                  <c:v>Объем рынка 2017, </c:v>
                </c:pt>
              </c:strCache>
            </c:strRef>
          </c:tx>
          <c:spPr>
            <a:solidFill>
              <a:srgbClr val="C00000">
                <a:alpha val="27000"/>
              </a:srgb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Val val="1"/>
          </c:dLbls>
          <c:cat>
            <c:strRef>
              <c:f>'диагр (2)'!$A$7:$A$8</c:f>
              <c:strCache>
                <c:ptCount val="2"/>
                <c:pt idx="0">
                  <c:v>штук</c:v>
                </c:pt>
                <c:pt idx="1">
                  <c:v>долл. США</c:v>
                </c:pt>
              </c:strCache>
            </c:strRef>
          </c:cat>
          <c:val>
            <c:numRef>
              <c:f>'диагр (2)'!$B$7:$B$8</c:f>
              <c:numCache>
                <c:formatCode>#,##0</c:formatCode>
                <c:ptCount val="2"/>
                <c:pt idx="0">
                  <c:v>26570000</c:v>
                </c:pt>
                <c:pt idx="1">
                  <c:v>1992750000</c:v>
                </c:pt>
              </c:numCache>
            </c:numRef>
          </c:val>
        </c:ser>
        <c:gapWidth val="234"/>
        <c:overlap val="-37"/>
        <c:axId val="113923968"/>
        <c:axId val="113925504"/>
      </c:barChart>
      <c:catAx>
        <c:axId val="113923968"/>
        <c:scaling>
          <c:orientation val="minMax"/>
        </c:scaling>
        <c:axPos val="b"/>
        <c:numFmt formatCode="General" sourceLinked="1"/>
        <c:tickLblPos val="nextTo"/>
        <c:crossAx val="113925504"/>
        <c:crosses val="autoZero"/>
        <c:auto val="1"/>
        <c:lblAlgn val="ctr"/>
        <c:lblOffset val="100"/>
      </c:catAx>
      <c:valAx>
        <c:axId val="113925504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#,##0" sourceLinked="1"/>
        <c:tickLblPos val="nextTo"/>
        <c:spPr>
          <a:ln>
            <a:solidFill>
              <a:sysClr val="window" lastClr="FFFFFF"/>
            </a:solidFill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ru-RU"/>
          </a:p>
        </c:txPr>
        <c:crossAx val="113923968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>
          <a:latin typeface="+mn-lt"/>
        </a:defRPr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15082545576113"/>
          <c:y val="4.0911198100689557E-2"/>
          <c:w val="0.59512849511697219"/>
          <c:h val="0.6125589471208866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8A8A8A"/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numFmt formatCode="0%" sourceLinked="0"/>
            <c:txPr>
              <a:bodyPr/>
              <a:lstStyle/>
              <a:p>
                <a:pPr>
                  <a:defRPr sz="1000" i="0"/>
                </a:pPr>
                <a:endParaRPr lang="ru-RU"/>
              </a:p>
            </c:txPr>
            <c:dLblPos val="outEnd"/>
            <c:showPercent val="1"/>
            <c:showLeaderLines val="1"/>
          </c:dLbls>
          <c:cat>
            <c:strRef>
              <c:f>'диагр (2)'!$A$78:$A$82</c:f>
              <c:strCache>
                <c:ptCount val="5"/>
                <c:pt idx="0">
                  <c:v>Китай</c:v>
                </c:pt>
                <c:pt idx="1">
                  <c:v>США</c:v>
                </c:pt>
                <c:pt idx="2">
                  <c:v>Германия</c:v>
                </c:pt>
                <c:pt idx="3">
                  <c:v>Индия</c:v>
                </c:pt>
                <c:pt idx="4">
                  <c:v>Прочие</c:v>
                </c:pt>
              </c:strCache>
            </c:strRef>
          </c:cat>
          <c:val>
            <c:numRef>
              <c:f>'диагр (2)'!$B$78:$B$82</c:f>
              <c:numCache>
                <c:formatCode>0%</c:formatCode>
                <c:ptCount val="5"/>
                <c:pt idx="0">
                  <c:v>0.70000000000000062</c:v>
                </c:pt>
                <c:pt idx="1">
                  <c:v>0.1</c:v>
                </c:pt>
                <c:pt idx="2">
                  <c:v>8.0000000000000043E-2</c:v>
                </c:pt>
                <c:pt idx="3">
                  <c:v>0.05</c:v>
                </c:pt>
                <c:pt idx="4">
                  <c:v>7.000000000000009E-2</c:v>
                </c:pt>
              </c:numCache>
            </c:numRef>
          </c:val>
        </c:ser>
        <c:firstSliceAng val="124"/>
      </c:pieChart>
    </c:plotArea>
    <c:legend>
      <c:legendPos val="b"/>
      <c:layout>
        <c:manualLayout>
          <c:xMode val="edge"/>
          <c:yMode val="edge"/>
          <c:x val="1.1301205150403321E-3"/>
          <c:y val="0.76174376881303962"/>
          <c:w val="0.99886986915039055"/>
          <c:h val="0.23825628929423454"/>
        </c:manualLayout>
      </c:layout>
      <c:spPr>
        <a:ln cap="rnd"/>
        <a:effectLst>
          <a:glow>
            <a:schemeClr val="accent1">
              <a:alpha val="40000"/>
            </a:schemeClr>
          </a:glow>
        </a:effectLst>
      </c:spPr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</c:chart>
  <c:spPr>
    <a:ln>
      <a:noFill/>
    </a:ln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1508254557611295"/>
          <c:y val="4.0911198100689557E-2"/>
          <c:w val="0.59512849511697219"/>
          <c:h val="0.6125589471208866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8A8A8A"/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numFmt formatCode="0%" sourceLinked="0"/>
            <c:txPr>
              <a:bodyPr/>
              <a:lstStyle/>
              <a:p>
                <a:pPr>
                  <a:defRPr sz="1000" i="0"/>
                </a:pPr>
                <a:endParaRPr lang="ru-RU"/>
              </a:p>
            </c:txPr>
            <c:dLblPos val="outEnd"/>
            <c:showPercent val="1"/>
            <c:showLeaderLines val="1"/>
          </c:dLbls>
          <c:cat>
            <c:strRef>
              <c:f>'диагр (2)'!$A$115:$A$120</c:f>
              <c:strCache>
                <c:ptCount val="6"/>
                <c:pt idx="0">
                  <c:v>Китай</c:v>
                </c:pt>
                <c:pt idx="1">
                  <c:v>США</c:v>
                </c:pt>
                <c:pt idx="2">
                  <c:v>Германия</c:v>
                </c:pt>
                <c:pt idx="3">
                  <c:v>Великобритания</c:v>
                </c:pt>
                <c:pt idx="4">
                  <c:v>Италия</c:v>
                </c:pt>
                <c:pt idx="5">
                  <c:v>Прочие</c:v>
                </c:pt>
              </c:strCache>
            </c:strRef>
          </c:cat>
          <c:val>
            <c:numRef>
              <c:f>'диагр (2)'!$B$115:$B$120</c:f>
              <c:numCache>
                <c:formatCode>0%</c:formatCode>
                <c:ptCount val="6"/>
                <c:pt idx="0">
                  <c:v>0.8</c:v>
                </c:pt>
                <c:pt idx="1">
                  <c:v>7.0000000000000021E-2</c:v>
                </c:pt>
                <c:pt idx="2">
                  <c:v>0.05</c:v>
                </c:pt>
                <c:pt idx="3">
                  <c:v>3.0000000000000002E-2</c:v>
                </c:pt>
                <c:pt idx="4">
                  <c:v>3.0000000000000002E-2</c:v>
                </c:pt>
                <c:pt idx="5">
                  <c:v>1.9999999999999799E-2</c:v>
                </c:pt>
              </c:numCache>
            </c:numRef>
          </c:val>
        </c:ser>
        <c:firstSliceAng val="124"/>
      </c:pieChart>
    </c:plotArea>
    <c:legend>
      <c:legendPos val="b"/>
      <c:layout>
        <c:manualLayout>
          <c:xMode val="edge"/>
          <c:yMode val="edge"/>
          <c:x val="1.1301205150403321E-3"/>
          <c:y val="0.76174376881303962"/>
          <c:w val="0.99886986915039055"/>
          <c:h val="0.23825628929423448"/>
        </c:manualLayout>
      </c:layout>
      <c:spPr>
        <a:ln cap="rnd"/>
        <a:effectLst>
          <a:glow>
            <a:schemeClr val="accent1">
              <a:alpha val="40000"/>
            </a:schemeClr>
          </a:glow>
        </a:effectLst>
      </c:spPr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</c:chart>
  <c:spPr>
    <a:ln>
      <a:noFill/>
    </a:ln>
  </c:sp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9599298244959532"/>
          <c:y val="5.8376257741388903E-2"/>
          <c:w val="0.44239434268291655"/>
          <c:h val="0.59272109506600479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8A8A8A"/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bg1">
                  <a:lumMod val="85000"/>
                </a:schemeClr>
              </a:solidFill>
            </c:spPr>
          </c:dPt>
          <c:dPt>
            <c:idx val="4"/>
            <c:spPr>
              <a:solidFill>
                <a:schemeClr val="accent5">
                  <a:lumMod val="75000"/>
                </a:schemeClr>
              </a:solidFill>
            </c:spPr>
          </c:dPt>
          <c:dLbls>
            <c:dLbl>
              <c:idx val="1"/>
              <c:layout>
                <c:manualLayout>
                  <c:x val="3.1957881639928035E-2"/>
                  <c:y val="-3.819335102793648E-2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1.2441368851365783E-2"/>
                  <c:y val="-1.2347796422091254E-2"/>
                </c:manualLayout>
              </c:layout>
              <c:dLblPos val="bestFit"/>
              <c:showPercent val="1"/>
            </c:dLbl>
            <c:dLbl>
              <c:idx val="3"/>
              <c:layout>
                <c:manualLayout>
                  <c:x val="1.6509990495901301E-2"/>
                  <c:y val="1.049367442929906E-2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7.2003574063417295E-3"/>
                  <c:y val="1.4089452716921341E-3"/>
                </c:manualLayout>
              </c:layout>
              <c:dLblPos val="bestFit"/>
              <c:showPercent val="1"/>
            </c:dLbl>
            <c:dLbl>
              <c:idx val="5"/>
              <c:layout>
                <c:manualLayout>
                  <c:x val="1.4380528718821761E-2"/>
                  <c:y val="0"/>
                </c:manualLayout>
              </c:layout>
              <c:dLblPos val="bestFit"/>
              <c:showPercent val="1"/>
            </c:dLbl>
            <c:dLbl>
              <c:idx val="6"/>
              <c:layout>
                <c:manualLayout>
                  <c:x val="1.7256634462586053E-2"/>
                  <c:y val="-3.2630853576881232E-3"/>
                </c:manualLayout>
              </c:layout>
              <c:dLblPos val="bestFit"/>
              <c:showPercent val="1"/>
            </c:dLbl>
            <c:dLbl>
              <c:idx val="7"/>
              <c:layout>
                <c:manualLayout>
                  <c:x val="6.3139999384425397E-2"/>
                  <c:y val="9.9188497508260077E-4"/>
                </c:manualLayout>
              </c:layout>
              <c:showPercent val="1"/>
            </c:dLbl>
            <c:dLbl>
              <c:idx val="8"/>
              <c:showPercent val="1"/>
            </c:dLbl>
            <c:dLbl>
              <c:idx val="9"/>
              <c:showPercent val="1"/>
            </c:dLbl>
            <c:dLbl>
              <c:idx val="10"/>
              <c:showPercent val="1"/>
            </c:dLbl>
            <c:numFmt formatCode="0.0%" sourceLinked="0"/>
            <c:txPr>
              <a:bodyPr/>
              <a:lstStyle/>
              <a:p>
                <a:pPr>
                  <a:defRPr sz="1000" i="0"/>
                </a:pPr>
                <a:endParaRPr lang="ru-RU"/>
              </a:p>
            </c:txPr>
            <c:dLblPos val="outEnd"/>
            <c:showPercent val="1"/>
            <c:showLeaderLines val="1"/>
          </c:dLbls>
          <c:cat>
            <c:strRef>
              <c:f>емк!$B$103:$B$110</c:f>
              <c:strCache>
                <c:ptCount val="8"/>
                <c:pt idx="0">
                  <c:v>Производители 2-х и 3-х колесного электротранспорта</c:v>
                </c:pt>
                <c:pt idx="1">
                  <c:v>Владельцы 2-х и 3-х колесного транспорта (электрофикация)</c:v>
                </c:pt>
                <c:pt idx="2">
                  <c:v>Владельцы 2-х и 3-х колесного электротранспорта (запчасти)</c:v>
                </c:pt>
                <c:pt idx="3">
                  <c:v>Производители центробежных вентиляторов</c:v>
                </c:pt>
                <c:pt idx="4">
                  <c:v>Производители низкоскоростных электромобилей и уличных электросредств</c:v>
                </c:pt>
                <c:pt idx="5">
                  <c:v>Производители и эксплуатанты спецтехники, включая напольный транспорт, с мотор-колесами</c:v>
                </c:pt>
                <c:pt idx="6">
                  <c:v>Производители электроавтомобилей, автобусов и грузовых автомобилей</c:v>
                </c:pt>
                <c:pt idx="7">
                  <c:v>Перспективные области применения</c:v>
                </c:pt>
              </c:strCache>
            </c:strRef>
          </c:cat>
          <c:val>
            <c:numRef>
              <c:f>емк!$C$103:$C$110</c:f>
              <c:numCache>
                <c:formatCode>#,##0</c:formatCode>
                <c:ptCount val="8"/>
                <c:pt idx="0">
                  <c:v>9300000</c:v>
                </c:pt>
                <c:pt idx="1">
                  <c:v>6000000</c:v>
                </c:pt>
                <c:pt idx="2">
                  <c:v>3000000</c:v>
                </c:pt>
                <c:pt idx="3">
                  <c:v>3000000</c:v>
                </c:pt>
                <c:pt idx="4">
                  <c:v>2620000</c:v>
                </c:pt>
                <c:pt idx="5">
                  <c:v>2050000</c:v>
                </c:pt>
                <c:pt idx="6">
                  <c:v>100000</c:v>
                </c:pt>
                <c:pt idx="7">
                  <c:v>500000</c:v>
                </c:pt>
              </c:numCache>
            </c:numRef>
          </c:val>
        </c:ser>
        <c:firstSliceAng val="0"/>
      </c:pieChart>
    </c:plotArea>
    <c:legend>
      <c:legendPos val="b"/>
      <c:layout>
        <c:manualLayout>
          <c:xMode val="edge"/>
          <c:yMode val="edge"/>
          <c:x val="1.1300604457782778E-3"/>
          <c:y val="0.70770951448887454"/>
          <c:w val="0.99886986915039055"/>
          <c:h val="0.23825628929423448"/>
        </c:manualLayout>
      </c:layout>
      <c:spPr>
        <a:ln cap="rnd"/>
        <a:effectLst>
          <a:glow>
            <a:schemeClr val="accent1">
              <a:alpha val="40000"/>
            </a:schemeClr>
          </a:glow>
        </a:effectLst>
      </c:spPr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zero"/>
  </c:chart>
  <c:spPr>
    <a:ln>
      <a:noFill/>
    </a:ln>
  </c:sp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482292489304911E-2"/>
          <c:y val="3.7892586316843342E-2"/>
          <c:w val="0.94588498995045556"/>
          <c:h val="0.9283797501208879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>
                <a:alpha val="27000"/>
              </a:srgbClr>
            </a:solidFill>
          </c:spPr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Val val="1"/>
          </c:dLbls>
          <c:cat>
            <c:strRef>
              <c:f>емк!$B$103:$B$110</c:f>
              <c:strCache>
                <c:ptCount val="8"/>
                <c:pt idx="0">
                  <c:v>Производители 2-х и 3-х колесного электротранспорта</c:v>
                </c:pt>
                <c:pt idx="1">
                  <c:v>Владельцы 2-х и 3-х колесного транспорта (электрофикация)</c:v>
                </c:pt>
                <c:pt idx="2">
                  <c:v>Владельцы 2-х и 3-х колесного электротранспорта (запчасти)</c:v>
                </c:pt>
                <c:pt idx="3">
                  <c:v>Производители центробежных вентиляторов</c:v>
                </c:pt>
                <c:pt idx="4">
                  <c:v>Производители низкоскоростных электромобилей и уличных электросредств</c:v>
                </c:pt>
                <c:pt idx="5">
                  <c:v>Производители и эксплуатанты спецтехники, включая напольный транспорт, с мотор-колесами</c:v>
                </c:pt>
                <c:pt idx="6">
                  <c:v>Производители электроавтомобилей, автобусов и грузовых автомобилей</c:v>
                </c:pt>
                <c:pt idx="7">
                  <c:v>Перспективные области применения</c:v>
                </c:pt>
              </c:strCache>
            </c:strRef>
          </c:cat>
          <c:val>
            <c:numRef>
              <c:f>емк!$C$103:$C$110</c:f>
              <c:numCache>
                <c:formatCode>#,##0</c:formatCode>
                <c:ptCount val="8"/>
                <c:pt idx="0">
                  <c:v>9300000</c:v>
                </c:pt>
                <c:pt idx="1">
                  <c:v>6000000</c:v>
                </c:pt>
                <c:pt idx="2">
                  <c:v>3000000</c:v>
                </c:pt>
                <c:pt idx="3">
                  <c:v>3000000</c:v>
                </c:pt>
                <c:pt idx="4">
                  <c:v>2620000</c:v>
                </c:pt>
                <c:pt idx="5">
                  <c:v>2050000</c:v>
                </c:pt>
                <c:pt idx="6">
                  <c:v>100000</c:v>
                </c:pt>
                <c:pt idx="7">
                  <c:v>500000</c:v>
                </c:pt>
              </c:numCache>
            </c:numRef>
          </c:val>
        </c:ser>
        <c:gapWidth val="132"/>
        <c:overlap val="13"/>
        <c:axId val="114748800"/>
        <c:axId val="119276672"/>
      </c:barChart>
      <c:catAx>
        <c:axId val="114748800"/>
        <c:scaling>
          <c:orientation val="maxMin"/>
        </c:scaling>
        <c:axPos val="l"/>
        <c:numFmt formatCode="General" sourceLinked="1"/>
        <c:tickLblPos val="nextTo"/>
        <c:crossAx val="119276672"/>
        <c:crosses val="autoZero"/>
        <c:auto val="1"/>
        <c:lblAlgn val="ctr"/>
        <c:lblOffset val="100"/>
      </c:catAx>
      <c:valAx>
        <c:axId val="119276672"/>
        <c:scaling>
          <c:orientation val="minMax"/>
        </c:scaling>
        <c:axPos val="t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#,##0" sourceLinked="1"/>
        <c:tickLblPos val="nextTo"/>
        <c:spPr>
          <a:ln>
            <a:solidFill>
              <a:sysClr val="window" lastClr="FFFFFF"/>
            </a:solidFill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ru-RU"/>
          </a:p>
        </c:txPr>
        <c:crossAx val="114748800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>
          <a:latin typeface="+mn-lt"/>
        </a:defRPr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916098574926474E-2"/>
          <c:y val="6.0563337540186814E-2"/>
          <c:w val="0.94588498995045556"/>
          <c:h val="0.84653699491358869"/>
        </c:manualLayout>
      </c:layout>
      <c:barChart>
        <c:barDir val="col"/>
        <c:grouping val="clustered"/>
        <c:ser>
          <c:idx val="0"/>
          <c:order val="0"/>
          <c:tx>
            <c:strRef>
              <c:f>'диагр (2)'!$B$2</c:f>
              <c:strCache>
                <c:ptCount val="1"/>
                <c:pt idx="0">
                  <c:v>Объем рынка 2017, million USD</c:v>
                </c:pt>
              </c:strCache>
            </c:strRef>
          </c:tx>
          <c:spPr>
            <a:solidFill>
              <a:srgbClr val="C00000">
                <a:alpha val="27000"/>
              </a:srgb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26 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570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000</a:t>
                    </a:r>
                  </a:p>
                </c:rich>
              </c:tx>
              <c:dLblPos val="inEnd"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128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 015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 </a:t>
                    </a:r>
                    <a:r>
                      <a:rPr lang="en-US"/>
                      <a:t>000</a:t>
                    </a:r>
                  </a:p>
                </c:rich>
              </c:tx>
              <c:dLblPos val="inEnd"/>
              <c:showVal val="1"/>
            </c:dLbl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Val val="1"/>
          </c:dLbls>
          <c:cat>
            <c:strRef>
              <c:f>'диагр (2)'!$A$3:$A$4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'диагр (2)'!$B$3:$B$4</c:f>
              <c:numCache>
                <c:formatCode>#,##0</c:formatCode>
                <c:ptCount val="2"/>
                <c:pt idx="0">
                  <c:v>26570000</c:v>
                </c:pt>
                <c:pt idx="1">
                  <c:v>128015000</c:v>
                </c:pt>
              </c:numCache>
            </c:numRef>
          </c:val>
        </c:ser>
        <c:gapWidth val="234"/>
        <c:overlap val="-37"/>
        <c:axId val="113074944"/>
        <c:axId val="113076480"/>
      </c:barChart>
      <c:catAx>
        <c:axId val="113074944"/>
        <c:scaling>
          <c:orientation val="minMax"/>
        </c:scaling>
        <c:axPos val="b"/>
        <c:numFmt formatCode="General" sourceLinked="1"/>
        <c:tickLblPos val="nextTo"/>
        <c:crossAx val="113076480"/>
        <c:crosses val="autoZero"/>
        <c:auto val="1"/>
        <c:lblAlgn val="ctr"/>
        <c:lblOffset val="100"/>
      </c:catAx>
      <c:valAx>
        <c:axId val="113076480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#,##0" sourceLinked="1"/>
        <c:tickLblPos val="nextTo"/>
        <c:spPr>
          <a:ln>
            <a:solidFill>
              <a:sysClr val="window" lastClr="FFFFFF"/>
            </a:solidFill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ru-RU"/>
          </a:p>
        </c:txPr>
        <c:crossAx val="11307494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>
          <a:latin typeface="+mn-lt"/>
        </a:defRPr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461929674898026E-2"/>
          <c:y val="4.6960979798178142E-2"/>
          <c:w val="0.94588498995045556"/>
          <c:h val="0.84653699491358869"/>
        </c:manualLayout>
      </c:layout>
      <c:barChart>
        <c:barDir val="col"/>
        <c:grouping val="clustered"/>
        <c:ser>
          <c:idx val="0"/>
          <c:order val="0"/>
          <c:tx>
            <c:strRef>
              <c:f>'диагр (2)'!$C$2</c:f>
              <c:strCache>
                <c:ptCount val="1"/>
                <c:pt idx="0">
                  <c:v>Объем рынка 2030, million USD</c:v>
                </c:pt>
              </c:strCache>
            </c:strRef>
          </c:tx>
          <c:spPr>
            <a:solidFill>
              <a:srgbClr val="C00000">
                <a:alpha val="27000"/>
              </a:srgb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inEnd"/>
            <c:showVal val="1"/>
          </c:dLbls>
          <c:cat>
            <c:strRef>
              <c:f>'диагр (2)'!$A$3:$A$4</c:f>
              <c:strCache>
                <c:ptCount val="2"/>
                <c:pt idx="0">
                  <c:v>2017 год</c:v>
                </c:pt>
                <c:pt idx="1">
                  <c:v>2030 год</c:v>
                </c:pt>
              </c:strCache>
            </c:strRef>
          </c:cat>
          <c:val>
            <c:numRef>
              <c:f>'диагр (2)'!$C$3:$C$4</c:f>
              <c:numCache>
                <c:formatCode>#,##0</c:formatCode>
                <c:ptCount val="2"/>
                <c:pt idx="0">
                  <c:v>1992.75</c:v>
                </c:pt>
                <c:pt idx="1">
                  <c:v>6400.75</c:v>
                </c:pt>
              </c:numCache>
            </c:numRef>
          </c:val>
        </c:ser>
        <c:gapWidth val="234"/>
        <c:overlap val="-37"/>
        <c:axId val="119342592"/>
        <c:axId val="119344128"/>
      </c:barChart>
      <c:catAx>
        <c:axId val="119342592"/>
        <c:scaling>
          <c:orientation val="minMax"/>
        </c:scaling>
        <c:axPos val="b"/>
        <c:numFmt formatCode="General" sourceLinked="1"/>
        <c:tickLblPos val="nextTo"/>
        <c:crossAx val="119344128"/>
        <c:crosses val="autoZero"/>
        <c:auto val="1"/>
        <c:lblAlgn val="ctr"/>
        <c:lblOffset val="100"/>
      </c:catAx>
      <c:valAx>
        <c:axId val="119344128"/>
        <c:scaling>
          <c:orientation val="minMax"/>
        </c:scaling>
        <c:axPos val="l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#,##0" sourceLinked="1"/>
        <c:tickLblPos val="nextTo"/>
        <c:spPr>
          <a:ln>
            <a:solidFill>
              <a:sysClr val="window" lastClr="FFFFFF"/>
            </a:solidFill>
          </a:ln>
        </c:spPr>
        <c:txPr>
          <a:bodyPr/>
          <a:lstStyle/>
          <a:p>
            <a:pPr>
              <a:defRPr sz="100">
                <a:solidFill>
                  <a:schemeClr val="bg1"/>
                </a:solidFill>
              </a:defRPr>
            </a:pPr>
            <a:endParaRPr lang="ru-RU"/>
          </a:p>
        </c:txPr>
        <c:crossAx val="11934259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000">
          <a:latin typeface="+mn-lt"/>
        </a:defRPr>
      </a:pPr>
      <a:endParaRPr lang="ru-RU"/>
    </a:p>
  </c:tx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710845-A821-498F-9511-73126B1840BA}" type="doc">
      <dgm:prSet loTypeId="urn:microsoft.com/office/officeart/2005/8/layout/venn2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B471BD9B-8268-4942-A22B-C2C1B8948853}">
      <dgm:prSet phldrT="[Текст]" custT="1"/>
      <dgm:spPr/>
      <dgm:t>
        <a:bodyPr/>
        <a:lstStyle/>
        <a:p>
          <a:pPr algn="ctr"/>
          <a:r>
            <a:rPr lang="ru-RU" sz="1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Емкость рынка:</a:t>
          </a:r>
        </a:p>
        <a:p>
          <a:pPr algn="ctr"/>
          <a:r>
            <a:rPr lang="ru-RU" sz="1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42,87 млн.</a:t>
          </a:r>
        </a:p>
      </dgm:t>
    </dgm:pt>
    <dgm:pt modelId="{0B2AC742-0FFA-4FBE-8C58-149484022C99}" type="parTrans" cxnId="{D793969C-C774-4410-B9E4-11F5A3350A74}">
      <dgm:prSet/>
      <dgm:spPr/>
      <dgm:t>
        <a:bodyPr/>
        <a:lstStyle/>
        <a:p>
          <a:pPr algn="ctr"/>
          <a:endParaRPr lang="ru-RU" sz="1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858650E-9B8B-4AEC-8133-DAF49DBEC3FF}" type="sibTrans" cxnId="{D793969C-C774-4410-B9E4-11F5A3350A74}">
      <dgm:prSet/>
      <dgm:spPr/>
      <dgm:t>
        <a:bodyPr/>
        <a:lstStyle/>
        <a:p>
          <a:pPr algn="ctr"/>
          <a:endParaRPr lang="ru-RU" sz="1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A7F0C6D-4708-4797-962B-7D46F400990A}">
      <dgm:prSet phldrT="[Текст]" custT="1"/>
      <dgm:spPr/>
      <dgm:t>
        <a:bodyPr/>
        <a:lstStyle/>
        <a:p>
          <a:pPr algn="ctr"/>
          <a:r>
            <a:rPr lang="ru-RU" sz="1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Объем рынка:</a:t>
          </a:r>
        </a:p>
        <a:p>
          <a:pPr algn="ctr"/>
          <a:r>
            <a:rPr lang="ru-RU" sz="1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12,21 млн.</a:t>
          </a:r>
        </a:p>
      </dgm:t>
    </dgm:pt>
    <dgm:pt modelId="{151D5BB6-8EAC-440A-A81D-CE8B728CDD36}" type="parTrans" cxnId="{32B1CE7D-B843-408F-A5C4-24EDBD2235B4}">
      <dgm:prSet/>
      <dgm:spPr/>
      <dgm:t>
        <a:bodyPr/>
        <a:lstStyle/>
        <a:p>
          <a:pPr algn="ctr"/>
          <a:endParaRPr lang="ru-RU" sz="1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E7A43F-C576-4491-AE65-3E3D09F8753D}" type="sibTrans" cxnId="{32B1CE7D-B843-408F-A5C4-24EDBD2235B4}">
      <dgm:prSet/>
      <dgm:spPr/>
      <dgm:t>
        <a:bodyPr/>
        <a:lstStyle/>
        <a:p>
          <a:pPr algn="ctr"/>
          <a:endParaRPr lang="ru-RU" sz="1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07C2A5-1453-45AD-9AFE-AA166767674F}" type="pres">
      <dgm:prSet presAssocID="{06710845-A821-498F-9511-73126B1840B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073206-6B14-4F83-92CF-D2E100FBB26A}" type="pres">
      <dgm:prSet presAssocID="{06710845-A821-498F-9511-73126B1840BA}" presName="comp1" presStyleCnt="0"/>
      <dgm:spPr/>
      <dgm:t>
        <a:bodyPr/>
        <a:lstStyle/>
        <a:p>
          <a:endParaRPr lang="ru-RU"/>
        </a:p>
      </dgm:t>
    </dgm:pt>
    <dgm:pt modelId="{6668300E-31F2-4486-B271-ED801C2FFFE1}" type="pres">
      <dgm:prSet presAssocID="{06710845-A821-498F-9511-73126B1840BA}" presName="circle1" presStyleLbl="node1" presStyleIdx="0" presStyleCnt="2" custLinFactNeighborX="1339" custLinFactNeighborY="120"/>
      <dgm:spPr/>
      <dgm:t>
        <a:bodyPr/>
        <a:lstStyle/>
        <a:p>
          <a:endParaRPr lang="ru-RU"/>
        </a:p>
      </dgm:t>
    </dgm:pt>
    <dgm:pt modelId="{3312BAAC-AC0A-41A0-BBB2-8177ED2E3AA4}" type="pres">
      <dgm:prSet presAssocID="{06710845-A821-498F-9511-73126B1840B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27CE3-C0BB-4212-B064-AB840CD8C5BC}" type="pres">
      <dgm:prSet presAssocID="{06710845-A821-498F-9511-73126B1840BA}" presName="comp2" presStyleCnt="0"/>
      <dgm:spPr/>
      <dgm:t>
        <a:bodyPr/>
        <a:lstStyle/>
        <a:p>
          <a:endParaRPr lang="ru-RU"/>
        </a:p>
      </dgm:t>
    </dgm:pt>
    <dgm:pt modelId="{1BAEC7C1-5ED9-490E-904C-372A2A834A98}" type="pres">
      <dgm:prSet presAssocID="{06710845-A821-498F-9511-73126B1840BA}" presName="circle2" presStyleLbl="node1" presStyleIdx="1" presStyleCnt="2" custScaleX="74676" custScaleY="74675" custLinFactNeighborY="15476"/>
      <dgm:spPr/>
      <dgm:t>
        <a:bodyPr/>
        <a:lstStyle/>
        <a:p>
          <a:endParaRPr lang="ru-RU"/>
        </a:p>
      </dgm:t>
    </dgm:pt>
    <dgm:pt modelId="{D72E163C-2BA8-4884-8408-778A4C28140D}" type="pres">
      <dgm:prSet presAssocID="{06710845-A821-498F-9511-73126B1840B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2E7BAF-A33B-44B1-A30E-F2993C0B9F37}" type="presOf" srcId="{CA7F0C6D-4708-4797-962B-7D46F400990A}" destId="{D72E163C-2BA8-4884-8408-778A4C28140D}" srcOrd="1" destOrd="0" presId="urn:microsoft.com/office/officeart/2005/8/layout/venn2"/>
    <dgm:cxn modelId="{D793969C-C774-4410-B9E4-11F5A3350A74}" srcId="{06710845-A821-498F-9511-73126B1840BA}" destId="{B471BD9B-8268-4942-A22B-C2C1B8948853}" srcOrd="0" destOrd="0" parTransId="{0B2AC742-0FFA-4FBE-8C58-149484022C99}" sibTransId="{F858650E-9B8B-4AEC-8133-DAF49DBEC3FF}"/>
    <dgm:cxn modelId="{32B1CE7D-B843-408F-A5C4-24EDBD2235B4}" srcId="{06710845-A821-498F-9511-73126B1840BA}" destId="{CA7F0C6D-4708-4797-962B-7D46F400990A}" srcOrd="1" destOrd="0" parTransId="{151D5BB6-8EAC-440A-A81D-CE8B728CDD36}" sibTransId="{BBE7A43F-C576-4491-AE65-3E3D09F8753D}"/>
    <dgm:cxn modelId="{28F18092-1131-4073-872B-DCD54BAB20B3}" type="presOf" srcId="{06710845-A821-498F-9511-73126B1840BA}" destId="{8E07C2A5-1453-45AD-9AFE-AA166767674F}" srcOrd="0" destOrd="0" presId="urn:microsoft.com/office/officeart/2005/8/layout/venn2"/>
    <dgm:cxn modelId="{36F7B66D-3D0C-44DF-B1E6-AF5C2070FFA8}" type="presOf" srcId="{B471BD9B-8268-4942-A22B-C2C1B8948853}" destId="{3312BAAC-AC0A-41A0-BBB2-8177ED2E3AA4}" srcOrd="1" destOrd="0" presId="urn:microsoft.com/office/officeart/2005/8/layout/venn2"/>
    <dgm:cxn modelId="{7A327A2F-97FF-4170-9257-5F889473EE31}" type="presOf" srcId="{CA7F0C6D-4708-4797-962B-7D46F400990A}" destId="{1BAEC7C1-5ED9-490E-904C-372A2A834A98}" srcOrd="0" destOrd="0" presId="urn:microsoft.com/office/officeart/2005/8/layout/venn2"/>
    <dgm:cxn modelId="{E3C86B03-7200-4766-AA7B-FFDC5535126A}" type="presOf" srcId="{B471BD9B-8268-4942-A22B-C2C1B8948853}" destId="{6668300E-31F2-4486-B271-ED801C2FFFE1}" srcOrd="0" destOrd="0" presId="urn:microsoft.com/office/officeart/2005/8/layout/venn2"/>
    <dgm:cxn modelId="{C4650285-436F-4875-91DD-6352BEA9B9EA}" type="presParOf" srcId="{8E07C2A5-1453-45AD-9AFE-AA166767674F}" destId="{21073206-6B14-4F83-92CF-D2E100FBB26A}" srcOrd="0" destOrd="0" presId="urn:microsoft.com/office/officeart/2005/8/layout/venn2"/>
    <dgm:cxn modelId="{5E4914A7-E058-4598-9F1E-CF2D453B6528}" type="presParOf" srcId="{21073206-6B14-4F83-92CF-D2E100FBB26A}" destId="{6668300E-31F2-4486-B271-ED801C2FFFE1}" srcOrd="0" destOrd="0" presId="urn:microsoft.com/office/officeart/2005/8/layout/venn2"/>
    <dgm:cxn modelId="{1C584E91-03D8-4559-A64A-9A5238CEACF5}" type="presParOf" srcId="{21073206-6B14-4F83-92CF-D2E100FBB26A}" destId="{3312BAAC-AC0A-41A0-BBB2-8177ED2E3AA4}" srcOrd="1" destOrd="0" presId="urn:microsoft.com/office/officeart/2005/8/layout/venn2"/>
    <dgm:cxn modelId="{D8951095-7550-49A6-BCD9-807A55EE9A35}" type="presParOf" srcId="{8E07C2A5-1453-45AD-9AFE-AA166767674F}" destId="{95927CE3-C0BB-4212-B064-AB840CD8C5BC}" srcOrd="1" destOrd="0" presId="urn:microsoft.com/office/officeart/2005/8/layout/venn2"/>
    <dgm:cxn modelId="{04851231-D521-4698-A844-C30E147AF729}" type="presParOf" srcId="{95927CE3-C0BB-4212-B064-AB840CD8C5BC}" destId="{1BAEC7C1-5ED9-490E-904C-372A2A834A98}" srcOrd="0" destOrd="0" presId="urn:microsoft.com/office/officeart/2005/8/layout/venn2"/>
    <dgm:cxn modelId="{CC26D232-042D-45D0-8D94-9EDD418B4E16}" type="presParOf" srcId="{95927CE3-C0BB-4212-B064-AB840CD8C5BC}" destId="{D72E163C-2BA8-4884-8408-778A4C28140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68300E-31F2-4486-B271-ED801C2FFFE1}">
      <dsp:nvSpPr>
        <dsp:cNvPr id="0" name=""/>
        <dsp:cNvSpPr/>
      </dsp:nvSpPr>
      <dsp:spPr>
        <a:xfrm>
          <a:off x="1779401" y="0"/>
          <a:ext cx="2444159" cy="24441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Емкость рынка: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42,87 млн.</a:t>
          </a:r>
        </a:p>
      </dsp:txBody>
      <dsp:txXfrm>
        <a:off x="2359889" y="183311"/>
        <a:ext cx="1283183" cy="415507"/>
      </dsp:txXfrm>
    </dsp:sp>
    <dsp:sp modelId="{1BAEC7C1-5ED9-490E-904C-372A2A834A98}">
      <dsp:nvSpPr>
        <dsp:cNvPr id="0" name=""/>
        <dsp:cNvSpPr/>
      </dsp:nvSpPr>
      <dsp:spPr>
        <a:xfrm>
          <a:off x="2284303" y="1075277"/>
          <a:ext cx="1368900" cy="13688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Объем рынка: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12,21 млн.</a:t>
          </a:r>
        </a:p>
      </dsp:txBody>
      <dsp:txXfrm>
        <a:off x="2484774" y="1417497"/>
        <a:ext cx="967958" cy="684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0202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327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193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389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736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0612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715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0430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0576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4593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795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D1365-9402-46D5-8086-E8ADE3FD74C0}" type="datetimeFigureOut">
              <a:rPr lang="ru-RU" smtClean="0"/>
              <a:pPr/>
              <a:t>01.08.2018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4465-86F0-4D93-960B-C184D215AB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2542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51520" y="2588666"/>
            <a:ext cx="8784976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4586" y="1988840"/>
            <a:ext cx="6854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Анализ рынка мотор-колеса в мире,  2017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520" y="2629315"/>
            <a:ext cx="27521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ru-RU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Г. Москва, июль 2018 г.</a:t>
            </a:r>
            <a:endParaRPr lang="ru-RU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 rot="5400000">
            <a:off x="2244681" y="-2138097"/>
            <a:ext cx="1880051" cy="6139518"/>
            <a:chOff x="7146280" y="295640"/>
            <a:chExt cx="1880051" cy="6139518"/>
          </a:xfrm>
        </p:grpSpPr>
        <p:sp>
          <p:nvSpPr>
            <p:cNvPr id="9" name="TextBox 8"/>
            <p:cNvSpPr txBox="1"/>
            <p:nvPr/>
          </p:nvSpPr>
          <p:spPr>
            <a:xfrm rot="16200000">
              <a:off x="5473146" y="1986777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 rot="16200000">
              <a:off x="7340564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 rot="16200000">
              <a:off x="5847117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5" name="Рисунок 14" descr="ÐÐ¾ÑÐ¾Ñ-ÐºÐ¾Ð»ÐµÑÐ¾ ÐºÐ¾Ð½ÑÐµÐ¿ÑÐ° Â«BrabusÂ»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852936"/>
            <a:ext cx="4150825" cy="3969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8611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7768" y="381743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 2017 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рынка мотор- колеса в мире, 2017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гг.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782213"/>
            <a:ext cx="357696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 smtClean="0">
                <a:solidFill>
                  <a:srgbClr val="FF0000"/>
                </a:solidFill>
              </a:rPr>
              <a:t>1.6. Страны-лидеры </a:t>
            </a:r>
            <a:r>
              <a:rPr lang="ru-RU" sz="1050" b="1" dirty="0">
                <a:solidFill>
                  <a:srgbClr val="FF0000"/>
                </a:solidFill>
              </a:rPr>
              <a:t>по потреблению мотор-колеса</a:t>
            </a:r>
            <a:endParaRPr lang="ru-RU" sz="1050" b="1" dirty="0" smtClean="0">
              <a:solidFill>
                <a:srgbClr val="FF0000"/>
              </a:solidFill>
            </a:endParaRPr>
          </a:p>
          <a:p>
            <a:pPr algn="just"/>
            <a:endParaRPr lang="ru-RU" sz="1050" b="1" dirty="0" smtClean="0"/>
          </a:p>
          <a:p>
            <a:pPr indent="449263" algn="just"/>
            <a:r>
              <a:rPr lang="ru-RU" sz="1050" dirty="0" smtClean="0"/>
              <a:t>Страны-лидеры </a:t>
            </a:r>
            <a:r>
              <a:rPr lang="ru-RU" sz="1050" dirty="0"/>
              <a:t>по потреблению мотор-колес в мире определены аналитиками MegaResearch </a:t>
            </a:r>
            <a:r>
              <a:rPr lang="ru-RU" sz="1050" dirty="0" err="1"/>
              <a:t>экспертно</a:t>
            </a:r>
            <a:r>
              <a:rPr lang="ru-RU" sz="1050" dirty="0"/>
              <a:t> на основе данных ведущих мировых производителей мотор-колес, мировых производителей электротранспорта, на который приходится основная доля применения мотор-колес, международного энергетического агентства IEA, а также оценки общих объемов поставок мотор-колес для различных сегментов потребления.</a:t>
            </a:r>
          </a:p>
          <a:p>
            <a:pPr indent="449263" algn="just"/>
            <a:r>
              <a:rPr lang="ru-RU" sz="1050" dirty="0"/>
              <a:t>Китай является крупнейшим потребителем мотор-колес в мире, с долей потребления около 70% в количественном выражении в 2017 году. </a:t>
            </a:r>
          </a:p>
          <a:p>
            <a:pPr indent="449263" algn="just"/>
            <a:r>
              <a:rPr lang="ru-RU" sz="1050" dirty="0"/>
              <a:t>На США и Индию в 2017 году пришлось в количественном выражении около 10 и 5 процентов  соответственно.</a:t>
            </a:r>
          </a:p>
          <a:p>
            <a:pPr indent="449263" algn="just"/>
            <a:r>
              <a:rPr lang="ru-RU" sz="1050" dirty="0"/>
              <a:t>Лидером среди европейских стран является Германия – около 8% объема в мировом потреблении мотор-колес в количественном выражении.</a:t>
            </a:r>
          </a:p>
          <a:p>
            <a:pPr indent="449263" algn="just"/>
            <a:endParaRPr lang="ru-RU" sz="1050" dirty="0"/>
          </a:p>
          <a:p>
            <a:pPr indent="449263" algn="just"/>
            <a:endParaRPr lang="ru-RU" sz="1050" dirty="0"/>
          </a:p>
        </p:txBody>
      </p:sp>
      <p:sp>
        <p:nvSpPr>
          <p:cNvPr id="66" name="TextBox 65"/>
          <p:cNvSpPr txBox="1"/>
          <p:nvPr/>
        </p:nvSpPr>
        <p:spPr>
          <a:xfrm>
            <a:off x="4572000" y="1124744"/>
            <a:ext cx="314491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Рис.4. Страны-лидеры потребления мотор-колеса</a:t>
            </a:r>
            <a:endParaRPr lang="ru-RU" sz="1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944948" y="5246786"/>
            <a:ext cx="376579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производителей, оценка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xmlns="" val="3076857278"/>
              </p:ext>
            </p:extLst>
          </p:nvPr>
        </p:nvGraphicFramePr>
        <p:xfrm>
          <a:off x="4578248" y="1480788"/>
          <a:ext cx="3168352" cy="3811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66492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rgbClr val="FF0000"/>
                </a:solidFill>
              </a:rPr>
              <a:t>2. Основные страны-производители </a:t>
            </a:r>
            <a:r>
              <a:rPr lang="ru-RU" sz="1600" dirty="0" err="1" smtClean="0">
                <a:solidFill>
                  <a:srgbClr val="FF0000"/>
                </a:solidFill>
              </a:rPr>
              <a:t>мотор-колёс</a:t>
            </a:r>
            <a:r>
              <a:rPr lang="ru-RU" sz="1600" dirty="0" smtClean="0">
                <a:solidFill>
                  <a:srgbClr val="FF0000"/>
                </a:solidFill>
              </a:rPr>
              <a:t> в </a:t>
            </a:r>
            <a:r>
              <a:rPr lang="ru-RU" sz="1600" dirty="0" smtClean="0">
                <a:solidFill>
                  <a:srgbClr val="FF0000"/>
                </a:solidFill>
              </a:rPr>
              <a:t>мире  </a:t>
            </a:r>
            <a:endParaRPr lang="ru-RU" sz="1600" dirty="0">
              <a:solidFill>
                <a:srgbClr val="FF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 2017 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782213"/>
            <a:ext cx="357696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Основные </a:t>
            </a:r>
            <a:r>
              <a:rPr lang="ru-RU" sz="1050" dirty="0"/>
              <a:t>страны-производители мотор-колес в мире определены аналитиками MegaResearch экспертно на основе данных ведущих мировых производителей мотор-колес и анализа ассортимента их продукции, выпускаемых для различных отраслей применения. </a:t>
            </a:r>
          </a:p>
          <a:p>
            <a:pPr indent="449263" algn="just"/>
            <a:r>
              <a:rPr lang="ru-RU" sz="1050" dirty="0"/>
              <a:t>Китай является крупнейшим производителем мотор-колес в мире, с долей производства около 80% в количественном выражении в 2017 году. Доля производства мотор-колес в США составил около 7% от общемировых значений.</a:t>
            </a:r>
          </a:p>
          <a:p>
            <a:pPr indent="449263" algn="just"/>
            <a:r>
              <a:rPr lang="ru-RU" sz="1050" dirty="0"/>
              <a:t>Лидерами среди европейских стран являются Германия, Великобритания и Италия, доля производства которых в количественном выражении составила около 5, 3 и 3 процентов соответственно</a:t>
            </a:r>
            <a:r>
              <a:rPr lang="ru-RU" sz="1050" dirty="0" smtClean="0"/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714744" y="5145951"/>
            <a:ext cx="389085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производителей, оценка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11671" y="2467670"/>
            <a:ext cx="3576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 </a:t>
            </a:r>
            <a:endParaRPr lang="ru-RU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4550377" y="806900"/>
            <a:ext cx="2937623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Рис.5. </a:t>
            </a:r>
            <a:r>
              <a:rPr lang="ru-RU" sz="1000" i="1" dirty="0" smtClean="0"/>
              <a:t>Структура производства </a:t>
            </a:r>
            <a:r>
              <a:rPr lang="ru-RU" sz="1000" i="1" dirty="0" err="1" smtClean="0"/>
              <a:t>мотор-колес</a:t>
            </a:r>
            <a:r>
              <a:rPr lang="ru-RU" sz="1000" i="1" dirty="0" smtClean="0"/>
              <a:t> по странам мира, в количественном выражении</a:t>
            </a:r>
            <a:endParaRPr lang="ru-RU" sz="1000" dirty="0"/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xmlns="" val="3060456676"/>
              </p:ext>
            </p:extLst>
          </p:nvPr>
        </p:nvGraphicFramePr>
        <p:xfrm>
          <a:off x="4481336" y="1210337"/>
          <a:ext cx="2990478" cy="384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8139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rgbClr val="FF0000"/>
                </a:solidFill>
              </a:rPr>
              <a:t>3. Анализ потребления мотор- колеса в мире, 2017 гг. </a:t>
            </a:r>
            <a:endParaRPr lang="ru-RU" sz="1600" dirty="0">
              <a:solidFill>
                <a:srgbClr val="FF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390472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 колеса в мире, 2017 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40651" y="695681"/>
            <a:ext cx="3576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 smtClean="0">
                <a:solidFill>
                  <a:srgbClr val="FF0000"/>
                </a:solidFill>
              </a:rPr>
              <a:t>3.1. Насыщенность рынка</a:t>
            </a:r>
            <a:endParaRPr lang="ru-RU" sz="1050" b="1" dirty="0" smtClean="0"/>
          </a:p>
          <a:p>
            <a:pPr indent="449263" algn="just"/>
            <a:r>
              <a:rPr lang="ru-RU" sz="1050" b="1" dirty="0"/>
              <a:t>Насыщенность рынка </a:t>
            </a:r>
            <a:r>
              <a:rPr lang="ru-RU" sz="1050" dirty="0"/>
              <a:t>– это экономический показатель, отображающий степень обеспеченности потребителей продукцией. </a:t>
            </a:r>
            <a:endParaRPr lang="ru-RU" sz="1050" dirty="0" smtClean="0"/>
          </a:p>
          <a:p>
            <a:pPr indent="449263" algn="just"/>
            <a:r>
              <a:rPr lang="ru-RU" sz="1050" b="1" dirty="0"/>
              <a:t>Емкость рынка </a:t>
            </a:r>
            <a:r>
              <a:rPr lang="ru-RU" sz="1050" dirty="0"/>
              <a:t>– это важный показатель для оценки привлекательности рынка, который демонстрирует потенциальный объем рынка (объем потребления) при наилучших условиях. </a:t>
            </a:r>
            <a:endParaRPr lang="ru-RU" sz="1050" dirty="0" smtClean="0"/>
          </a:p>
        </p:txBody>
      </p:sp>
      <p:sp>
        <p:nvSpPr>
          <p:cNvPr id="23" name="Прямоугольник 22"/>
          <p:cNvSpPr/>
          <p:nvPr/>
        </p:nvSpPr>
        <p:spPr>
          <a:xfrm>
            <a:off x="4296249" y="764704"/>
            <a:ext cx="3576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 smtClean="0"/>
              <a:t>Коэффициент </a:t>
            </a:r>
            <a:r>
              <a:rPr lang="ru-RU" sz="1050" b="1" dirty="0"/>
              <a:t>потенциальной насыщенности = </a:t>
            </a:r>
            <a:endParaRPr lang="ru-RU" sz="1050" b="1" dirty="0" smtClean="0"/>
          </a:p>
          <a:p>
            <a:r>
              <a:rPr lang="ru-RU" sz="1050" b="1" dirty="0" smtClean="0"/>
              <a:t>1 </a:t>
            </a:r>
            <a:r>
              <a:rPr lang="ru-RU" sz="1050" b="1" dirty="0"/>
              <a:t>– (Ёмкость рынка – Возможный объем предложения) / (Ёмкость рынка)</a:t>
            </a:r>
            <a:endParaRPr lang="ru-RU" sz="1050" dirty="0"/>
          </a:p>
          <a:p>
            <a:pPr indent="449263" algn="just"/>
            <a:endParaRPr lang="ru-RU" sz="1050" dirty="0" smtClean="0"/>
          </a:p>
        </p:txBody>
      </p:sp>
      <p:sp>
        <p:nvSpPr>
          <p:cNvPr id="30" name="Прямоугольник 29"/>
          <p:cNvSpPr/>
          <p:nvPr/>
        </p:nvSpPr>
        <p:spPr>
          <a:xfrm>
            <a:off x="4209111" y="5559513"/>
            <a:ext cx="3576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 algn="just"/>
            <a:r>
              <a:rPr lang="ru-RU" sz="1050" dirty="0"/>
              <a:t>Если предположить, что текущий объем предложения на рынке равен текущему объему рынка (</a:t>
            </a:r>
            <a:r>
              <a:rPr lang="ru-RU" sz="1050" b="1" dirty="0"/>
              <a:t>12,21 млн. штук</a:t>
            </a:r>
            <a:r>
              <a:rPr lang="ru-RU" sz="1050" dirty="0"/>
              <a:t>), то тогда коэффициент потенциальной насыщенности рынка будет примерно равен</a:t>
            </a:r>
            <a:r>
              <a:rPr lang="ru-RU" sz="1050" b="1" dirty="0"/>
              <a:t> 0,28 </a:t>
            </a:r>
            <a:r>
              <a:rPr lang="ru-RU" sz="1050" dirty="0"/>
              <a:t>пункта.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103014"/>
              </p:ext>
            </p:extLst>
          </p:nvPr>
        </p:nvGraphicFramePr>
        <p:xfrm>
          <a:off x="395536" y="2312271"/>
          <a:ext cx="7426940" cy="312301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349210"/>
                <a:gridCol w="1018861"/>
                <a:gridCol w="1019623"/>
                <a:gridCol w="1019623"/>
                <a:gridCol w="1019623"/>
              </a:tblGrid>
              <a:tr h="464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Группа назначения мотор-колес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Единиц техники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Доля техники с МК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Кол-во МК на 1 ед. техники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Объем поставок МК, штук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7765"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4=1*2*3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9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2-х и 3-х колесного электротранспорта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31 000 000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31 000 000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низкоскоростных электромобилей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1 500 000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3 000 000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уличных электрических транспортных средств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1 000 000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2 000 000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электроавтомобилей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1 100 000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4 400 000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электроавтобусов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4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грузовых электро а/м, включая военные и  и спецтехнику на её базе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100%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320 000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Продажи напольного электротранспорта  (МК для производства)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875 000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1 750 000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776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Всего по основным видам электротранспорта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42 870 000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73954" y="5539955"/>
            <a:ext cx="393515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 smtClean="0"/>
              <a:t>По </a:t>
            </a:r>
            <a:r>
              <a:rPr lang="ru-RU" sz="1050" dirty="0"/>
              <a:t>экспертной оценке MegaResearch, емкость мирового рынка мотор-колес для производства основных видов электротранспорта составила в 2017 году около </a:t>
            </a:r>
            <a:r>
              <a:rPr lang="ru-RU" sz="1050" b="1" dirty="0"/>
              <a:t>42,87 млн. штук</a:t>
            </a:r>
            <a:r>
              <a:rPr lang="ru-RU" sz="1050" dirty="0"/>
              <a:t>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2002" y="2027847"/>
            <a:ext cx="734542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 smtClean="0"/>
              <a:t>Табл. 5. </a:t>
            </a:r>
            <a:r>
              <a:rPr lang="ru-RU" sz="1050" b="1" dirty="0"/>
              <a:t>Оценка емкости рынка мотор-колес для производства основных видов электротранспорта, штук, 2017 год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xmlns="" val="210134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Анализ потребления мотор- колеса в мире, 2017г. 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мире, 2017 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67544" y="968201"/>
            <a:ext cx="712879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Рис.6. Оценка </a:t>
            </a:r>
            <a:r>
              <a:rPr lang="ru-RU" sz="1000" dirty="0"/>
              <a:t>насыщенности рынка мотор-колес для производства основных видов электротранспорта в </a:t>
            </a:r>
            <a:r>
              <a:rPr lang="ru-RU" sz="1000" dirty="0" smtClean="0"/>
              <a:t>мире</a:t>
            </a:r>
            <a:endParaRPr lang="ru-RU" sz="1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357686" y="4143380"/>
            <a:ext cx="291202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оценка </a:t>
            </a:r>
            <a:r>
              <a:rPr lang="en-US" sz="1050" i="1" dirty="0"/>
              <a:t>MegaResearch</a:t>
            </a:r>
            <a:endParaRPr lang="ru-RU" sz="1050" i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23634" y="4961679"/>
            <a:ext cx="357696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/>
              <a:t>Основной причиной, из-за которой насыщенность мирового рынка мотор-колес является небольшой, является дороговизна их изготовления, вызванная, в первую очередь,  использованием в производстве редкоземельных магнитов. При значительном снижении стоимости мотор-колес спрос на них резко возрастет во всех отраслях.</a:t>
            </a:r>
          </a:p>
        </p:txBody>
      </p:sp>
      <p:graphicFrame>
        <p:nvGraphicFramePr>
          <p:cNvPr id="24" name="Схема 23"/>
          <p:cNvGraphicFramePr/>
          <p:nvPr>
            <p:extLst>
              <p:ext uri="{D42A27DB-BD31-4B8C-83A1-F6EECF244321}">
                <p14:modId xmlns:p14="http://schemas.microsoft.com/office/powerpoint/2010/main" xmlns="" val="2918902335"/>
              </p:ext>
            </p:extLst>
          </p:nvPr>
        </p:nvGraphicFramePr>
        <p:xfrm>
          <a:off x="1214414" y="1413469"/>
          <a:ext cx="5937507" cy="2444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9932" y="4953727"/>
            <a:ext cx="3636404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/>
              <a:t>Таким образом, можно сделать вывод, что мировой рынок мотор-колес далек от насыщения. Так как сферы применения мотор-колес многообразны, и в большинстве из них мотор-колеса только начинают внедрять, то насыщенность рынка мотор-колес в прочих отраслях еще меньше, чем на рынке мотор-колес для транспортной отрасли</a:t>
            </a:r>
          </a:p>
        </p:txBody>
      </p:sp>
    </p:spTree>
    <p:extLst>
      <p:ext uri="{BB962C8B-B14F-4D97-AF65-F5344CB8AC3E}">
        <p14:creationId xmlns:p14="http://schemas.microsoft.com/office/powerpoint/2010/main" xmlns="" val="309114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Анализ потребления мотор-колеса в мире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318464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рынка мотор-колеса в мире, 2017г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782213"/>
            <a:ext cx="3576960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 smtClean="0">
                <a:solidFill>
                  <a:srgbClr val="FF0000"/>
                </a:solidFill>
              </a:rPr>
              <a:t>3.2. Основные потребительские группы. </a:t>
            </a:r>
            <a:endParaRPr lang="ru-RU" sz="1050" dirty="0" smtClean="0"/>
          </a:p>
          <a:p>
            <a:pPr indent="457200" algn="just"/>
            <a:r>
              <a:rPr lang="ru-RU" sz="1050" dirty="0"/>
              <a:t>О</a:t>
            </a:r>
            <a:r>
              <a:rPr lang="ru-RU" sz="1050" dirty="0" smtClean="0"/>
              <a:t>сновной </a:t>
            </a:r>
            <a:r>
              <a:rPr lang="ru-RU" sz="1050" dirty="0"/>
              <a:t>потребительской группой на мировом рынке мотор-колес являются производители 2-х и 3-х колесного электротранспорта – около 35% в количественном выражении.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9552" y="1772816"/>
            <a:ext cx="3575542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Рис.7. </a:t>
            </a:r>
            <a:r>
              <a:rPr lang="ru-RU" sz="1000" dirty="0"/>
              <a:t>Основные потребительские группы мотор-колес, в количественном выражении, 2017 год </a:t>
            </a:r>
            <a:r>
              <a:rPr lang="ru-RU" sz="1000" dirty="0" smtClean="0"/>
              <a:t>.</a:t>
            </a:r>
            <a:endParaRPr lang="ru-RU" sz="1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474740" y="5373216"/>
            <a:ext cx="291202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339109" y="842478"/>
            <a:ext cx="3576960" cy="561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 smtClean="0"/>
              <a:t>Рис.8. Оценочный </a:t>
            </a:r>
            <a:r>
              <a:rPr lang="ru-RU" sz="1000" b="1" dirty="0"/>
              <a:t>объем поставок мотор-колес по потребительским группам, штук, 2017 год</a:t>
            </a:r>
            <a:endParaRPr lang="ru-RU" sz="1000" b="1" dirty="0" smtClean="0"/>
          </a:p>
          <a:p>
            <a:pPr indent="449263" algn="just"/>
            <a:r>
              <a:rPr lang="ru-RU" sz="1050" dirty="0" smtClean="0"/>
              <a:t> </a:t>
            </a:r>
            <a:endParaRPr lang="ru-RU" sz="105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56395" y="4514618"/>
            <a:ext cx="291202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xmlns="" val="3245672003"/>
              </p:ext>
            </p:extLst>
          </p:nvPr>
        </p:nvGraphicFramePr>
        <p:xfrm>
          <a:off x="153318" y="2172240"/>
          <a:ext cx="4288676" cy="3200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xmlns="" val="1171928979"/>
              </p:ext>
            </p:extLst>
          </p:nvPr>
        </p:nvGraphicFramePr>
        <p:xfrm>
          <a:off x="4339109" y="1257976"/>
          <a:ext cx="3561058" cy="3179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00607" y="5767372"/>
            <a:ext cx="585734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/>
              <a:t>Основную долю среди 2-х колесного электротранспорта составляют </a:t>
            </a:r>
            <a:r>
              <a:rPr lang="ru-RU" sz="1050" dirty="0" err="1"/>
              <a:t>электровелосипеды</a:t>
            </a:r>
            <a:r>
              <a:rPr lang="ru-RU" sz="10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300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67352" y="397645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solidFill>
                  <a:srgbClr val="FF0000"/>
                </a:solidFill>
              </a:rPr>
              <a:t>4. Перспективы и потенциал рынка </a:t>
            </a:r>
            <a:r>
              <a:rPr lang="ru-RU" sz="1400" dirty="0" err="1" smtClean="0">
                <a:solidFill>
                  <a:srgbClr val="FF0000"/>
                </a:solidFill>
              </a:rPr>
              <a:t>мотор-колеса</a:t>
            </a:r>
            <a:r>
              <a:rPr lang="ru-RU" sz="1400" dirty="0" smtClean="0">
                <a:solidFill>
                  <a:srgbClr val="FF0000"/>
                </a:solidFill>
              </a:rPr>
              <a:t> в мире.</a:t>
            </a:r>
            <a:endParaRPr lang="ru-RU" sz="1400" dirty="0">
              <a:solidFill>
                <a:srgbClr val="FF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 2017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гг.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-63029" y="510273"/>
            <a:ext cx="136671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1732" y="1825457"/>
            <a:ext cx="790414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Табл.6. Оценка </a:t>
            </a:r>
            <a:r>
              <a:rPr lang="ru-RU" sz="1000" dirty="0"/>
              <a:t>потенциала рынка мотор-колес в 2030 году, </a:t>
            </a:r>
            <a:r>
              <a:rPr lang="ru-RU" sz="1000" dirty="0" smtClean="0"/>
              <a:t>штук. </a:t>
            </a:r>
            <a:endParaRPr lang="ru-RU" sz="1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067944" y="6104042"/>
            <a:ext cx="357252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</a:t>
            </a:r>
            <a:r>
              <a:rPr lang="en-US" sz="1050" i="1" dirty="0" smtClean="0"/>
              <a:t>IEA</a:t>
            </a:r>
            <a:r>
              <a:rPr lang="ru-RU" sz="1050" i="1" dirty="0" smtClean="0"/>
              <a:t>, 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7318464" y="295633"/>
            <a:ext cx="1862048" cy="6139525"/>
            <a:chOff x="3843945" y="295633"/>
            <a:chExt cx="1862048" cy="6139525"/>
          </a:xfrm>
        </p:grpSpPr>
        <p:sp>
          <p:nvSpPr>
            <p:cNvPr id="25" name="TextBox 24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4668212"/>
              </p:ext>
            </p:extLst>
          </p:nvPr>
        </p:nvGraphicFramePr>
        <p:xfrm>
          <a:off x="248544" y="2098596"/>
          <a:ext cx="7069919" cy="4045048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188208"/>
                <a:gridCol w="969884"/>
                <a:gridCol w="970609"/>
                <a:gridCol w="970609"/>
                <a:gridCol w="970609"/>
              </a:tblGrid>
              <a:tr h="308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Группа назначения мотор-колес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Единиц техники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Доля техники с МК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Кол-во МК на 1 ед. техники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Объем поставок МК, штук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132979"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4=1*2*3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2-х и 3-х колесного электротранспорта (МК для производства)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60 450 000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30 225 000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Парк 2-х и 3-х колесного электротранспорта (МК для запчастей)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585 000 000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11 700 000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05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Парк 2-х колесного транспорта (для электрификации)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585 000 000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11 700 000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низкоскоростных электромобилей (МК для производства)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75%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уличных электрических транспортных средств (МК для производства)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75%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4 500 000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Парк низкоскоростных и уличных электросредств (МК для запчастей)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100 000 000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05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электроавтомобилей (МК для производства)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38 000 000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15 200 000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05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электроавтобусов (МК для производства)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1 120 000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308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Продажи грузовых </a:t>
                      </a:r>
                      <a:r>
                        <a:rPr lang="ru-RU" sz="900" dirty="0" err="1">
                          <a:effectLst/>
                        </a:rPr>
                        <a:t>электро</a:t>
                      </a:r>
                      <a:r>
                        <a:rPr lang="ru-RU" sz="900" dirty="0">
                          <a:effectLst/>
                        </a:rPr>
                        <a:t> а/м, включая военные и  и спецтехнику на их базе (МК для производства)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Парк электроавтомобилей, автобусов и грузовиков (МК для запчастей)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228 000 000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9 120 000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65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напольного электротранспорта  (МК для производства)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2 850 000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2 850 000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205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Парк напольного электротранспорта  (МК для запчастей)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800 000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</a:tr>
              <a:tr h="132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Центробежные вентиляторы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6 000 000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</a:tr>
              <a:tr h="132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Спецтехника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5 000 000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</a:tr>
              <a:tr h="132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Перспективные области применения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10 000 000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</a:tr>
              <a:tr h="13297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Всего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0948" marR="6094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128 015 000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48" marR="60948" marT="0" marB="0" anchor="b"/>
                </a:tc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395536" y="633952"/>
            <a:ext cx="733119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Перспективы развития мирового рынка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оценены в первую очередь для электротранспорта. Данная оценка была проведена на основе сценария EV30@30 по прогнозу развития производства и парка электротранспорта. В соответствии с данным сценарием 30% мирового рынка автомобилей, автобусов и грузовых автомобилей будут в 2030 году электрическими.</a:t>
            </a:r>
          </a:p>
          <a:p>
            <a:pPr indent="449263" algn="just"/>
            <a:r>
              <a:rPr lang="ru-RU" sz="1050" dirty="0" smtClean="0"/>
              <a:t>Оценка потенциала рынка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для центробежных вентиляторов, различных видов спецтехники и других перспективных областей применения проведена экспертно на основе данных мировых производителей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о перспективах их будущего применения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xmlns="" val="361857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Перспективы и потенциал рынка </a:t>
            </a:r>
            <a:r>
              <a:rPr lang="ru-RU" sz="1400" b="0" dirty="0" err="1" smtClean="0">
                <a:solidFill>
                  <a:prstClr val="black"/>
                </a:solidFill>
              </a:rPr>
              <a:t>мотор-колеса</a:t>
            </a:r>
            <a:r>
              <a:rPr lang="ru-RU" sz="1400" b="0" dirty="0" smtClean="0">
                <a:solidFill>
                  <a:prstClr val="black"/>
                </a:solidFill>
              </a:rPr>
              <a:t> в мире.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рынка мотор- колеса в мире, 2017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гг.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2098" y="714356"/>
            <a:ext cx="357696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 smtClean="0"/>
              <a:t>В </a:t>
            </a:r>
            <a:r>
              <a:rPr lang="ru-RU" sz="1050" dirty="0"/>
              <a:t>результате оценки потенциал мирового рынка мотор-колес в 2030 году оказался равным около 128 млн. штук</a:t>
            </a:r>
            <a:r>
              <a:rPr lang="ru-RU" sz="1050" dirty="0" smtClean="0"/>
              <a:t>.</a:t>
            </a:r>
            <a:endParaRPr lang="ru-RU" sz="105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043040" y="714356"/>
            <a:ext cx="357696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 smtClean="0"/>
              <a:t>Для оценки потенциала мирового рынка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в денежном выражении к 2030 году экспертно примем, что средняя мировая стоимость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, с учетом инфляции, применяемых отраслей, развития технологий и масштабов производства, снизится до уровня 50 долл. США за 1 шт.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7318464" y="260648"/>
            <a:ext cx="1862048" cy="6139525"/>
            <a:chOff x="3843945" y="295633"/>
            <a:chExt cx="1862048" cy="6139525"/>
          </a:xfrm>
        </p:grpSpPr>
        <p:sp>
          <p:nvSpPr>
            <p:cNvPr id="18" name="TextBox 17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xmlns="" val="2399058300"/>
              </p:ext>
            </p:extLst>
          </p:nvPr>
        </p:nvGraphicFramePr>
        <p:xfrm>
          <a:off x="428596" y="2643182"/>
          <a:ext cx="3312368" cy="2153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28596" y="1785926"/>
            <a:ext cx="349407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i="1" dirty="0" smtClean="0"/>
              <a:t>Рис.9.Прогнозная </a:t>
            </a:r>
            <a:r>
              <a:rPr lang="ru-RU" sz="1050" b="1" i="1" dirty="0"/>
              <a:t>динамика мировых поставок мотор-колес, штук</a:t>
            </a:r>
            <a:endParaRPr lang="ru-RU" sz="1050" dirty="0"/>
          </a:p>
        </p:txBody>
      </p:sp>
      <p:graphicFrame>
        <p:nvGraphicFramePr>
          <p:cNvPr id="26" name="Диаграмма 25"/>
          <p:cNvGraphicFramePr/>
          <p:nvPr>
            <p:extLst>
              <p:ext uri="{D42A27DB-BD31-4B8C-83A1-F6EECF244321}">
                <p14:modId xmlns:p14="http://schemas.microsoft.com/office/powerpoint/2010/main" xmlns="" val="1668277034"/>
              </p:ext>
            </p:extLst>
          </p:nvPr>
        </p:nvGraphicFramePr>
        <p:xfrm>
          <a:off x="4286248" y="2214554"/>
          <a:ext cx="3613790" cy="2643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43040" y="1727618"/>
            <a:ext cx="355329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 smtClean="0"/>
              <a:t>Рис.10.Прогнозная </a:t>
            </a:r>
            <a:r>
              <a:rPr lang="ru-RU" sz="1050" b="1" dirty="0"/>
              <a:t>динамика мировых объемов продаж  мотор-колес в денежном выражении, </a:t>
            </a:r>
            <a:r>
              <a:rPr lang="ru-RU" sz="1050" b="1" dirty="0" err="1"/>
              <a:t>million</a:t>
            </a:r>
            <a:r>
              <a:rPr lang="ru-RU" sz="1050" b="1" dirty="0"/>
              <a:t> USD</a:t>
            </a:r>
            <a:endParaRPr lang="ru-RU" sz="105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00034" y="5143512"/>
            <a:ext cx="357696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 smtClean="0"/>
              <a:t>В итоге объем мирового рынка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к 2030 году по экспертной оценке MegaResearch увеличится в 4,8 раза по сравнению с 2017 годом (26,5 млн. штук).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4857760"/>
            <a:ext cx="291202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00100" y="4786322"/>
            <a:ext cx="291202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071934" y="5143512"/>
            <a:ext cx="3576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 smtClean="0"/>
              <a:t>В результате потенциал мирового рынка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в денежном выражении к 2030 году окажется равным около 6,4 млрд. долл. США, что </a:t>
            </a:r>
            <a:r>
              <a:rPr lang="ru-RU" sz="1050" dirty="0" smtClean="0"/>
              <a:t>почти </a:t>
            </a:r>
            <a:r>
              <a:rPr lang="ru-RU" sz="1050" dirty="0" smtClean="0"/>
              <a:t>в 3,2 раза выше, чем в 2017 году.</a:t>
            </a:r>
          </a:p>
        </p:txBody>
      </p:sp>
    </p:spTree>
    <p:extLst>
      <p:ext uri="{BB962C8B-B14F-4D97-AF65-F5344CB8AC3E}">
        <p14:creationId xmlns:p14="http://schemas.microsoft.com/office/powerpoint/2010/main" xmlns="" val="163511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Перспективы и потенциал рынка </a:t>
            </a:r>
            <a:r>
              <a:rPr lang="ru-RU" sz="1400" b="0" dirty="0" err="1" smtClean="0">
                <a:solidFill>
                  <a:prstClr val="black"/>
                </a:solidFill>
              </a:rPr>
              <a:t>мотор-колеса</a:t>
            </a:r>
            <a:r>
              <a:rPr lang="ru-RU" sz="1400" b="0" dirty="0" smtClean="0">
                <a:solidFill>
                  <a:prstClr val="black"/>
                </a:solidFill>
              </a:rPr>
              <a:t> в мире.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рынка мотор- колеса в мире, 2017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гг.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28596" y="857232"/>
            <a:ext cx="357696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050" dirty="0" smtClean="0"/>
              <a:t>На диаграмме справа </a:t>
            </a:r>
            <a:r>
              <a:rPr lang="ru-RU" sz="1050" dirty="0" smtClean="0"/>
              <a:t>указана прогнозная динамика </a:t>
            </a:r>
            <a:r>
              <a:rPr lang="ru-RU" sz="1050" dirty="0" smtClean="0"/>
              <a:t>развития основных сфер применения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к 2030 году.</a:t>
            </a:r>
          </a:p>
          <a:p>
            <a:pPr indent="457200" algn="just"/>
            <a:endParaRPr lang="ru-RU" sz="1050" dirty="0" smtClean="0"/>
          </a:p>
          <a:p>
            <a:pPr indent="457200" algn="just"/>
            <a:r>
              <a:rPr lang="ru-RU" sz="1050" dirty="0" smtClean="0"/>
              <a:t>Следует отметить рост </a:t>
            </a:r>
            <a:r>
              <a:rPr lang="ru-RU" sz="1050" dirty="0" smtClean="0"/>
              <a:t>доли поставок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для перспективных областей применения (с 1,9% в 2017 году до 7,8% в 2030 году), к которым относятся в первую очередь ручной электроинструмент, медицинская техника, робототехника, промышленные станки, бытовая техника (</a:t>
            </a:r>
            <a:r>
              <a:rPr lang="ru-RU" sz="1050" dirty="0" err="1" smtClean="0"/>
              <a:t>СВЧ-печи</a:t>
            </a:r>
            <a:r>
              <a:rPr lang="ru-RU" sz="1050" dirty="0" smtClean="0"/>
              <a:t>, пылесосы), космические аппараты и планетоходы, авиационная техника, водная и глубоководная техника и ж/</a:t>
            </a:r>
            <a:r>
              <a:rPr lang="ru-RU" sz="1050" dirty="0" err="1" smtClean="0"/>
              <a:t>д</a:t>
            </a:r>
            <a:r>
              <a:rPr lang="ru-RU" sz="1050" dirty="0" smtClean="0"/>
              <a:t> транспорт.</a:t>
            </a:r>
          </a:p>
          <a:p>
            <a:pPr indent="457200" algn="just"/>
            <a:endParaRPr lang="ru-RU" sz="1050" dirty="0" smtClean="0"/>
          </a:p>
          <a:p>
            <a:pPr indent="457200" algn="just"/>
            <a:r>
              <a:rPr lang="ru-RU" sz="1050" dirty="0" smtClean="0"/>
              <a:t>Доля поставок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для спецтехники, основные виды которых перечислены в разделе 1.1, уменьшится с 5,6% в 2017 году до 3,9% в 2030 году в количественном выражении.</a:t>
            </a:r>
          </a:p>
          <a:p>
            <a:pPr indent="457200" algn="just"/>
            <a:endParaRPr lang="ru-RU" sz="1050" dirty="0" smtClean="0"/>
          </a:p>
          <a:p>
            <a:pPr indent="457200" algn="just"/>
            <a:r>
              <a:rPr lang="ru-RU" sz="1050" dirty="0" smtClean="0"/>
              <a:t>Существенный рост поставок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прогнозируется для электрических автобусов, легковых и грузовых автомобилей, доля поставок для которых увеличится с 0,4% в 2017 году до 20,4% в 2030 году в количественном выражении. Это будет связано со значительным увеличением объемов мирового производства, а соответственно и парка, данных видов техники в ближайшие годы.</a:t>
            </a:r>
            <a:endParaRPr lang="ru-RU" sz="1050" dirty="0"/>
          </a:p>
        </p:txBody>
      </p:sp>
      <p:grpSp>
        <p:nvGrpSpPr>
          <p:cNvPr id="7" name="Группа 16"/>
          <p:cNvGrpSpPr/>
          <p:nvPr/>
        </p:nvGrpSpPr>
        <p:grpSpPr>
          <a:xfrm>
            <a:off x="7318464" y="260648"/>
            <a:ext cx="1862048" cy="6139525"/>
            <a:chOff x="3843945" y="295633"/>
            <a:chExt cx="1862048" cy="6139525"/>
          </a:xfrm>
        </p:grpSpPr>
        <p:sp>
          <p:nvSpPr>
            <p:cNvPr id="18" name="TextBox 17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4357686" y="642918"/>
            <a:ext cx="3553296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 smtClean="0"/>
              <a:t>Рис.11.</a:t>
            </a:r>
            <a:r>
              <a:rPr lang="ru-RU" sz="1050" b="1" i="1" dirty="0" smtClean="0"/>
              <a:t> Динамика развития основных сфер применения </a:t>
            </a:r>
            <a:r>
              <a:rPr lang="ru-RU" sz="1050" b="1" i="1" dirty="0" err="1" smtClean="0"/>
              <a:t>мотор-колеса</a:t>
            </a:r>
            <a:r>
              <a:rPr lang="ru-RU" sz="1050" b="1" i="1" dirty="0" smtClean="0"/>
              <a:t> от общего объема поставок, в количественном выражении </a:t>
            </a:r>
            <a:endParaRPr lang="ru-RU" sz="1050" dirty="0"/>
          </a:p>
        </p:txBody>
      </p:sp>
      <p:graphicFrame>
        <p:nvGraphicFramePr>
          <p:cNvPr id="28" name="Диаграмма 27"/>
          <p:cNvGraphicFramePr/>
          <p:nvPr/>
        </p:nvGraphicFramePr>
        <p:xfrm>
          <a:off x="4286248" y="1285860"/>
          <a:ext cx="3357586" cy="479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4714876" y="5961166"/>
            <a:ext cx="291202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</p:spTree>
    <p:extLst>
      <p:ext uri="{BB962C8B-B14F-4D97-AF65-F5344CB8AC3E}">
        <p14:creationId xmlns:p14="http://schemas.microsoft.com/office/powerpoint/2010/main" xmlns="" val="163511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58178" y="2540466"/>
            <a:ext cx="67863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Исследование проведено аналитическим 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а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гентством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Megaresearch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9904" y="3535222"/>
            <a:ext cx="2752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Г. Москва, июль 2018 г.</a:t>
            </a:r>
            <a:endParaRPr lang="ru-RU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391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Анализ рынка мотор-колеса в мире 2017 гг.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Содержание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2</a:t>
            </a:fld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23528" y="692696"/>
            <a:ext cx="734481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23528" y="908720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Обзор </a:t>
            </a:r>
            <a:r>
              <a:rPr lang="ru-RU" dirty="0"/>
              <a:t>рынка мотор-колёс в мире. </a:t>
            </a:r>
            <a:endParaRPr lang="ru-RU" dirty="0" smtClean="0"/>
          </a:p>
          <a:p>
            <a:r>
              <a:rPr lang="ru-RU" dirty="0" smtClean="0"/>
              <a:t>1.1. </a:t>
            </a:r>
            <a:r>
              <a:rPr lang="ru-RU" dirty="0"/>
              <a:t>Обзор рынка мотор-колеса в мире , 2017                                                                                                         </a:t>
            </a:r>
          </a:p>
          <a:p>
            <a:r>
              <a:rPr lang="ru-RU" dirty="0" smtClean="0"/>
              <a:t>1.2. Сегментация </a:t>
            </a:r>
            <a:r>
              <a:rPr lang="ru-RU" dirty="0"/>
              <a:t>рынка по областям применения 2017г.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dirty="0" smtClean="0"/>
              <a:t>1.3. </a:t>
            </a:r>
            <a:r>
              <a:rPr lang="ru-RU" dirty="0"/>
              <a:t>Оценка  объёма рынка </a:t>
            </a:r>
          </a:p>
          <a:p>
            <a:r>
              <a:rPr lang="ru-RU" dirty="0" smtClean="0"/>
              <a:t>1.4. Оценка </a:t>
            </a:r>
            <a:r>
              <a:rPr lang="ru-RU" dirty="0"/>
              <a:t>количества существующих заводов, производящих мотор-колесо</a:t>
            </a:r>
          </a:p>
          <a:p>
            <a:r>
              <a:rPr lang="ru-RU" dirty="0" smtClean="0"/>
              <a:t>1.5. Страны-лидеры </a:t>
            </a:r>
            <a:r>
              <a:rPr lang="ru-RU" dirty="0"/>
              <a:t>по потреблению мотор-колеса</a:t>
            </a:r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smtClean="0"/>
              <a:t>Основные страны- производители </a:t>
            </a:r>
            <a:r>
              <a:rPr lang="ru-RU" dirty="0" err="1" smtClean="0"/>
              <a:t>мотор-колеса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Анализ потребления мотор-колес в мире, 2017 г.                                                                                                       </a:t>
            </a:r>
          </a:p>
          <a:p>
            <a:r>
              <a:rPr lang="ru-RU" dirty="0"/>
              <a:t>3.1. Насыщенность рынка                                                        </a:t>
            </a:r>
          </a:p>
          <a:p>
            <a:r>
              <a:rPr lang="ru-RU" dirty="0"/>
              <a:t>3.2. Основные потребительские группы                                                                                                                 </a:t>
            </a:r>
          </a:p>
          <a:p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smtClean="0"/>
              <a:t>Перспективы и потенциал рынка </a:t>
            </a:r>
            <a:r>
              <a:rPr lang="ru-RU" dirty="0" err="1" smtClean="0"/>
              <a:t>мотор-колеса</a:t>
            </a:r>
            <a:r>
              <a:rPr lang="ru-RU" dirty="0" smtClean="0"/>
              <a:t> в мире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2014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rgbClr val="FF0000"/>
                </a:solidFill>
              </a:rPr>
              <a:t>1. </a:t>
            </a:r>
            <a:r>
              <a:rPr lang="ru-RU" sz="1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Обзор</a:t>
            </a:r>
            <a:r>
              <a:rPr lang="ru-RU" sz="1600" dirty="0" smtClean="0">
                <a:solidFill>
                  <a:srgbClr val="FF0000"/>
                </a:solidFill>
              </a:rPr>
              <a:t> рынка мотор - колеса в мире,  2017 гг.</a:t>
            </a:r>
            <a:endParaRPr lang="ru-RU" sz="1600" dirty="0">
              <a:solidFill>
                <a:srgbClr val="FF0000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19896" y="139491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1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мотор-колеса в мире,  2017 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691680" y="764704"/>
            <a:ext cx="0" cy="5487083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691164" y="692696"/>
            <a:ext cx="576115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 smtClean="0">
                <a:solidFill>
                  <a:srgbClr val="FF0000"/>
                </a:solidFill>
              </a:rPr>
              <a:t>1.1. </a:t>
            </a:r>
            <a:r>
              <a:rPr lang="ru-RU" sz="1050" b="1" dirty="0">
                <a:solidFill>
                  <a:srgbClr val="FF0000"/>
                </a:solidFill>
              </a:rPr>
              <a:t>Основные </a:t>
            </a:r>
            <a:r>
              <a:rPr lang="ru-RU" sz="1050" b="1" dirty="0" smtClean="0">
                <a:solidFill>
                  <a:srgbClr val="FF0000"/>
                </a:solidFill>
              </a:rPr>
              <a:t>области применения мотор-колеса ( по видам продукции на основе мотор-колеса)</a:t>
            </a:r>
            <a:endParaRPr lang="ru-RU" sz="1050" b="1" dirty="0" smtClean="0"/>
          </a:p>
        </p:txBody>
      </p:sp>
      <p:sp>
        <p:nvSpPr>
          <p:cNvPr id="64" name="Прямоугольник 63"/>
          <p:cNvSpPr/>
          <p:nvPr/>
        </p:nvSpPr>
        <p:spPr>
          <a:xfrm>
            <a:off x="251520" y="692696"/>
            <a:ext cx="1408396" cy="561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ru-RU" sz="1400" dirty="0" smtClean="0">
                <a:solidFill>
                  <a:schemeClr val="tx1"/>
                </a:solidFill>
              </a:rPr>
              <a:t> </a:t>
            </a:r>
            <a:endParaRPr lang="ru-RU" sz="1400" dirty="0">
              <a:solidFill>
                <a:schemeClr val="tx1"/>
              </a:solidFill>
            </a:endParaRPr>
          </a:p>
          <a:p>
            <a:pPr algn="r"/>
            <a:endParaRPr lang="ru-RU" sz="1400" dirty="0">
              <a:solidFill>
                <a:schemeClr val="tx1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23528" y="692696"/>
            <a:ext cx="734481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0807849"/>
              </p:ext>
            </p:extLst>
          </p:nvPr>
        </p:nvGraphicFramePr>
        <p:xfrm>
          <a:off x="1907704" y="1287638"/>
          <a:ext cx="5626968" cy="4964149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584176"/>
                <a:gridCol w="4042792"/>
              </a:tblGrid>
              <a:tr h="147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Область применения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Вид продукции с мотор-колесами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Автомобилестроение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Электроавтомобили</a:t>
                      </a:r>
                      <a:r>
                        <a:rPr lang="ru-RU" sz="900" dirty="0">
                          <a:effectLst/>
                        </a:rPr>
                        <a:t> и гибридные автомобили, автобусы (городские, </a:t>
                      </a:r>
                      <a:r>
                        <a:rPr lang="ru-RU" sz="900" dirty="0" err="1">
                          <a:effectLst/>
                        </a:rPr>
                        <a:t>аэропортные</a:t>
                      </a:r>
                      <a:r>
                        <a:rPr lang="ru-RU" sz="900" dirty="0">
                          <a:effectLst/>
                        </a:rPr>
                        <a:t>), троллейбусы, трамваи, грузовые </a:t>
                      </a:r>
                      <a:r>
                        <a:rPr lang="ru-RU" sz="900" dirty="0" err="1">
                          <a:effectLst/>
                        </a:rPr>
                        <a:t>электроавтомобили</a:t>
                      </a:r>
                      <a:r>
                        <a:rPr lang="ru-RU" sz="900" dirty="0">
                          <a:effectLst/>
                        </a:rPr>
                        <a:t> и коммунальная техника (мусоровозы, подметальная и уборочная техника).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Производство спецтехники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Карьерные самосвалы и карьерные экскаваторы, погрузчики и прочая строительная техника, поломоечные машины, военная техника, комбайны и прочая сельхозтехника,  подземная спецтехника, аттракционы и пр.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Производство 2-х и 3-х колесных электрических транспортных средств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Электровелосипеды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электроскутеры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электросамокаты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электромотоциклы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электротрициклы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электрорикши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электромопеды</a:t>
                      </a:r>
                      <a:r>
                        <a:rPr lang="ru-RU" sz="900" dirty="0">
                          <a:effectLst/>
                        </a:rPr>
                        <a:t> и мотороллеры.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15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Производство низкоскоростных лёгких транспортных средств с электроприводом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Небольшие открытые 2-4-х местные транспортные средства, гольф-</a:t>
                      </a:r>
                      <a:r>
                        <a:rPr lang="ru-RU" sz="900" dirty="0" err="1">
                          <a:effectLst/>
                        </a:rPr>
                        <a:t>мобили</a:t>
                      </a:r>
                      <a:r>
                        <a:rPr lang="ru-RU" sz="900" dirty="0">
                          <a:effectLst/>
                        </a:rPr>
                        <a:t>, детские электромобили и радиоуправляемые модели, небольшие почтовые и полицейские машины, небольшие тракторы для стрижки газонов и прочих садовых работ, </a:t>
                      </a:r>
                      <a:r>
                        <a:rPr lang="ru-RU" sz="900" dirty="0" err="1">
                          <a:effectLst/>
                        </a:rPr>
                        <a:t>электроквадроциклы</a:t>
                      </a:r>
                      <a:r>
                        <a:rPr lang="ru-RU" sz="900" dirty="0">
                          <a:effectLst/>
                        </a:rPr>
                        <a:t>, туристические «автомобильчики»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Производство прочих уличных электрических транспортных средств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Гироскутеры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моноколеса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сегвеи</a:t>
                      </a:r>
                      <a:r>
                        <a:rPr lang="ru-RU" sz="900" dirty="0">
                          <a:effectLst/>
                        </a:rPr>
                        <a:t>, инвалидные коляски и приставки к ним, </a:t>
                      </a:r>
                      <a:r>
                        <a:rPr lang="ru-RU" sz="900" dirty="0" err="1">
                          <a:effectLst/>
                        </a:rPr>
                        <a:t>элеткроскейтборды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электроснегокаты</a:t>
                      </a:r>
                      <a:r>
                        <a:rPr lang="ru-RU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7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Производство прочих видов электротранспорта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Авиационная техника, космические аппараты и планетоходы, ж/д транспорт, водная и глубоководная техника и пр.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7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Производство напольного электротранспорта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Штабелеры, складские погрузчики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915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Вентиляция, кондиционирование воздуха, охлаждение устройств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Центробежные вентиляторы для вентиляции и кондиционирования зданий,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промышленных объектов и котельных, машин и технологических процессов. Центробежные вентиляторы для охлаждения электронной техники и прочих устройств, в транспортных средствах и отопительной техники.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7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Медицинская техника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Исследовательское оборудование, например для компьютерной томографии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7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Производство ручного электроинструмента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Дрели, перфораторы, шлифмашины, в т.ч. и угловые, рубанки.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Робототехника и производство промышленных станков и оборудования 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7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Производство бытовой техники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Пылесосы, СВЧ-печи 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1521" y="764704"/>
            <a:ext cx="140839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Основные области применения мотор-колес (по видам продукции на их основе), полученные в результате анализа данных мировых производителей мотор-колес  приведены в </a:t>
            </a:r>
            <a:r>
              <a:rPr lang="ru-RU" sz="1200" dirty="0" smtClean="0"/>
              <a:t>таблице</a:t>
            </a:r>
            <a:r>
              <a:rPr lang="ru-RU" sz="1400" dirty="0"/>
              <a:t>.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23" name="TextBox 22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0479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мире, 2017 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380312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4</a:t>
            </a:fld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23528" y="692696"/>
            <a:ext cx="734481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мире, 2017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гг.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692696"/>
            <a:ext cx="1656184" cy="561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4449" y="692696"/>
            <a:ext cx="35774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b="1" dirty="0" smtClean="0">
                <a:solidFill>
                  <a:srgbClr val="FF0000"/>
                </a:solidFill>
              </a:rPr>
              <a:t>1.2. Сегментация рынка мотор-колес по областям применения. </a:t>
            </a:r>
          </a:p>
          <a:p>
            <a:pPr indent="449263" algn="just"/>
            <a:r>
              <a:rPr lang="ru-RU" sz="1050" dirty="0" smtClean="0"/>
              <a:t>По </a:t>
            </a:r>
            <a:r>
              <a:rPr lang="ru-RU" sz="1050" dirty="0"/>
              <a:t>экспертной оценке MegaResearch наибольшая доля мирового потребления мотор-колес в 2017 году пришлась на 2-х и 3-х колесный электротранспорт – около 68,9% в количественном выражении. Основу данной группы составляют </a:t>
            </a:r>
            <a:r>
              <a:rPr lang="ru-RU" sz="1050" dirty="0" err="1"/>
              <a:t>электровелосипеды</a:t>
            </a:r>
            <a:r>
              <a:rPr lang="ru-RU" sz="1050" dirty="0"/>
              <a:t>, </a:t>
            </a:r>
            <a:r>
              <a:rPr lang="ru-RU" sz="1050" dirty="0" err="1"/>
              <a:t>электроскутеры</a:t>
            </a:r>
            <a:r>
              <a:rPr lang="ru-RU" sz="1050" dirty="0"/>
              <a:t>, </a:t>
            </a:r>
            <a:r>
              <a:rPr lang="ru-RU" sz="1050" dirty="0" err="1"/>
              <a:t>электросамокаты</a:t>
            </a:r>
            <a:r>
              <a:rPr lang="ru-RU" sz="1050" dirty="0"/>
              <a:t>, </a:t>
            </a:r>
            <a:r>
              <a:rPr lang="ru-RU" sz="1050" dirty="0" err="1"/>
              <a:t>электромотоциклы</a:t>
            </a:r>
            <a:r>
              <a:rPr lang="ru-RU" sz="1050" dirty="0"/>
              <a:t> и </a:t>
            </a:r>
            <a:r>
              <a:rPr lang="ru-RU" sz="1050" dirty="0" err="1"/>
              <a:t>электромопеды</a:t>
            </a:r>
            <a:r>
              <a:rPr lang="ru-RU" sz="1050" dirty="0"/>
              <a:t>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643438" y="928670"/>
            <a:ext cx="2741584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Рис.2. Сегментация рынка мотор-колес по областям применения.</a:t>
            </a:r>
            <a:endParaRPr lang="ru-RU" sz="10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642910" y="5214950"/>
            <a:ext cx="6804756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Общий </a:t>
            </a:r>
            <a:r>
              <a:rPr lang="ru-RU" sz="1050" dirty="0"/>
              <a:t>объем поставок мотор-колес для 2-х и 3-х колесного электротранспорта, (производство, запасные части, а также в качестве электрификации) составил в 2017 году около 18,3 млн. штук . На втором месте находится производство центробежных вентиляторов – 11,3% рынка (около 3 млн. поставленных мотор-колес).</a:t>
            </a:r>
          </a:p>
          <a:p>
            <a:pPr indent="449263" algn="just"/>
            <a:r>
              <a:rPr lang="ru-RU" sz="1050" dirty="0"/>
              <a:t>Третьим по емкости сегментом являются низкоскоростные лёгкие транспортные средства с электроприводом и прочие уличные электрические транспортные средства – 9,9% 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5025199" y="4850948"/>
            <a:ext cx="285916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900" i="1" dirty="0" smtClean="0"/>
              <a:t>Источник: оценка и расчет </a:t>
            </a:r>
            <a:r>
              <a:rPr lang="en-US" sz="900" i="1" dirty="0" smtClean="0"/>
              <a:t>MegaResearch</a:t>
            </a:r>
            <a:endParaRPr lang="ru-RU" sz="900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528582" y="2077691"/>
            <a:ext cx="3543352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Рис.1. Оценочный </a:t>
            </a:r>
            <a:r>
              <a:rPr lang="ru-RU" sz="1000" dirty="0"/>
              <a:t>объем поставок мотор-колес по областям их применения, штук, 2017 год</a:t>
            </a:r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xmlns="" val="592569484"/>
              </p:ext>
            </p:extLst>
          </p:nvPr>
        </p:nvGraphicFramePr>
        <p:xfrm>
          <a:off x="4500562" y="1428736"/>
          <a:ext cx="3033682" cy="3653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xmlns="" val="3391333489"/>
              </p:ext>
            </p:extLst>
          </p:nvPr>
        </p:nvGraphicFramePr>
        <p:xfrm>
          <a:off x="571472" y="2428868"/>
          <a:ext cx="3462709" cy="2598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1071538" y="5000636"/>
            <a:ext cx="285916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900" i="1" dirty="0" smtClean="0"/>
              <a:t>Источник: оценка и расчет </a:t>
            </a:r>
            <a:r>
              <a:rPr lang="en-US" sz="900" i="1" dirty="0" smtClean="0"/>
              <a:t>MegaResearch</a:t>
            </a:r>
            <a:endParaRPr lang="ru-RU" sz="900" i="1" dirty="0"/>
          </a:p>
        </p:txBody>
      </p:sp>
    </p:spTree>
    <p:extLst>
      <p:ext uri="{BB962C8B-B14F-4D97-AF65-F5344CB8AC3E}">
        <p14:creationId xmlns:p14="http://schemas.microsoft.com/office/powerpoint/2010/main" xmlns="" val="214953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мире,  2017 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мире, 2017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гг.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782213"/>
            <a:ext cx="327314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 smtClean="0">
                <a:solidFill>
                  <a:srgbClr val="FF0000"/>
                </a:solidFill>
              </a:rPr>
              <a:t>1.3. </a:t>
            </a:r>
            <a:r>
              <a:rPr lang="ru-RU" sz="1050" b="1" dirty="0">
                <a:solidFill>
                  <a:srgbClr val="FF0000"/>
                </a:solidFill>
              </a:rPr>
              <a:t>Оценка объема рынка </a:t>
            </a:r>
            <a:r>
              <a:rPr lang="ru-RU" sz="1050" b="1" dirty="0" smtClean="0">
                <a:solidFill>
                  <a:srgbClr val="FF0000"/>
                </a:solidFill>
              </a:rPr>
              <a:t> </a:t>
            </a:r>
            <a:r>
              <a:rPr lang="ru-RU" sz="1050" b="1" dirty="0" smtClean="0">
                <a:solidFill>
                  <a:srgbClr val="FF0000"/>
                </a:solidFill>
              </a:rPr>
              <a:t>2017</a:t>
            </a:r>
          </a:p>
          <a:p>
            <a:pPr indent="449263" algn="just"/>
            <a:r>
              <a:rPr lang="ru-RU" sz="1050" dirty="0" smtClean="0"/>
              <a:t>Оценка </a:t>
            </a:r>
            <a:r>
              <a:rPr lang="ru-RU" sz="1050" dirty="0"/>
              <a:t>количества потенциально установленных мотор-колес (МК) в мире в 2017 году проведена экспертно для основных видов электротранспорта и прочих сфер применения.</a:t>
            </a:r>
          </a:p>
          <a:p>
            <a:pPr indent="449263" algn="just"/>
            <a:endParaRPr lang="ru-RU" sz="105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298" y="5528720"/>
            <a:ext cx="496335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</a:t>
            </a:r>
            <a:r>
              <a:rPr lang="en-US" sz="1050" i="1" dirty="0" smtClean="0"/>
              <a:t>IEA, Modern Materials Handling, </a:t>
            </a:r>
            <a:r>
              <a:rPr lang="ru-RU" sz="1050" i="1" dirty="0" smtClean="0"/>
              <a:t>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sp>
        <p:nvSpPr>
          <p:cNvPr id="66" name="TextBox 65"/>
          <p:cNvSpPr txBox="1"/>
          <p:nvPr/>
        </p:nvSpPr>
        <p:spPr>
          <a:xfrm>
            <a:off x="285720" y="1936604"/>
            <a:ext cx="6348039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Табл.2. </a:t>
            </a:r>
            <a:r>
              <a:rPr lang="ru-RU" sz="1000" i="1" dirty="0" smtClean="0"/>
              <a:t>Оценка объема рынка </a:t>
            </a:r>
            <a:r>
              <a:rPr lang="ru-RU" sz="1000" i="1" dirty="0" err="1" smtClean="0"/>
              <a:t>мотор-колес</a:t>
            </a:r>
            <a:r>
              <a:rPr lang="ru-RU" sz="1000" i="1" dirty="0" smtClean="0"/>
              <a:t> для основных видов электротранспорта, штук, 2017 год</a:t>
            </a:r>
            <a:endParaRPr lang="ru-RU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251519" y="5716134"/>
            <a:ext cx="71098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263" algn="just"/>
            <a:r>
              <a:rPr lang="ru-RU" sz="1050" dirty="0"/>
              <a:t>В результате оценки количество установленных мотор-колес в мире для основных видов электротранспорта в 2017 году оказалось равным 21,57 млн. штук.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228824" y="782213"/>
            <a:ext cx="3511527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Оценка </a:t>
            </a:r>
            <a:r>
              <a:rPr lang="ru-RU" sz="1050" dirty="0"/>
              <a:t>количества установленных МК для основных видов электротранспорта проведена на основе данных международного энергетического агентства IEA  по продаже и парку электротранспорта и экспертной оценки MegaResearch по доле техники с мотор-колесами, а также среднем количестве применяемых мотор-колес на одном транспортном средстве.</a:t>
            </a:r>
          </a:p>
          <a:p>
            <a:pPr indent="449263" algn="just"/>
            <a:endParaRPr lang="ru-RU" sz="1050" dirty="0" smtClean="0"/>
          </a:p>
          <a:p>
            <a:pPr indent="449263" algn="just"/>
            <a:endParaRPr lang="ru-RU" sz="1050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012019"/>
              </p:ext>
            </p:extLst>
          </p:nvPr>
        </p:nvGraphicFramePr>
        <p:xfrm>
          <a:off x="251519" y="2250173"/>
          <a:ext cx="7344818" cy="3211618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312175"/>
                <a:gridCol w="1007596"/>
                <a:gridCol w="1008349"/>
                <a:gridCol w="1008349"/>
                <a:gridCol w="1008349"/>
              </a:tblGrid>
              <a:tr h="2791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Группа назначения мотор-колес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Единиц техники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Доля техники с МК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Кол-во МК на 1 ед. техники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Объем поставок МК, штук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9570"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4=1*2*3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79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Продажи 2-х и 3-х колесного электротранспорта (МК для производства)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9 300 000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6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Парк 2-х и 3-х колесного электротранспорта (МК для запчастей)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300 000 000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7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Парк 2-х колесного транспорта (для электрификации)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600 000 000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7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низкоскоростных электромобилей (МК для производства)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1 500 000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50%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1 500 000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9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Продажи уличных электрических транспортных средств (МК для производства)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50%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9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Парк низкоскоростных и уличных электросредств (МК для запчастей)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7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электроавтомобилей (МК для производства)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1 100 000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44 000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7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электроавтобусов (МК для производства)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9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грузовых электро а/м, включая военные и  и спецтехнику на её базе (МК для производства)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5%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6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Продажи напольного электротранспорта  (МК для производства)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875 000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350 000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7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Парк напольного электротранспорта  (МК для запчастей)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10 000 000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1%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200 000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957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Всего по основным видам электротранспорта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21 570 000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267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мире, 2017гг.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318464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 колеса в мире, 2017гг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851655"/>
            <a:ext cx="733119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Оценка </a:t>
            </a:r>
            <a:r>
              <a:rPr lang="ru-RU" sz="1050" dirty="0"/>
              <a:t>объемов поставок мотор-колес для прочих сфер применения проведена экспертно на основе открытых данных мировых производителей мотор-колес по применению их продукции. </a:t>
            </a:r>
          </a:p>
          <a:p>
            <a:pPr indent="449263" algn="just"/>
            <a:endParaRPr lang="ru-RU" sz="1050" dirty="0"/>
          </a:p>
        </p:txBody>
      </p:sp>
      <p:sp>
        <p:nvSpPr>
          <p:cNvPr id="66" name="TextBox 65"/>
          <p:cNvSpPr txBox="1"/>
          <p:nvPr/>
        </p:nvSpPr>
        <p:spPr>
          <a:xfrm>
            <a:off x="539552" y="1357298"/>
            <a:ext cx="6717624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Табл.3. Оценка </a:t>
            </a:r>
            <a:r>
              <a:rPr lang="ru-RU" sz="1000" dirty="0"/>
              <a:t>объема рынка мотор-колес для прочих сфер применения, штук, 2017 </a:t>
            </a:r>
            <a:r>
              <a:rPr lang="ru-RU" sz="1000" dirty="0" smtClean="0"/>
              <a:t>год. </a:t>
            </a:r>
            <a:endParaRPr lang="ru-RU" sz="1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076090" y="3571876"/>
            <a:ext cx="424237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</a:t>
            </a:r>
            <a:r>
              <a:rPr lang="en-US" sz="1050" i="1" dirty="0" smtClean="0"/>
              <a:t>Trade Map</a:t>
            </a:r>
            <a:r>
              <a:rPr lang="ru-RU" sz="1050" i="1" dirty="0" smtClean="0"/>
              <a:t>, оценка и расчет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6038130"/>
              </p:ext>
            </p:extLst>
          </p:nvPr>
        </p:nvGraphicFramePr>
        <p:xfrm>
          <a:off x="539367" y="1661639"/>
          <a:ext cx="6779096" cy="1838799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5194920"/>
                <a:gridCol w="1584176"/>
              </a:tblGrid>
              <a:tr h="4417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Группа назначения мотор-колес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Объем поставок МК, штук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Центробежные вентиляторы (промышленные, для зданий, для техники)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3 000 000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Спецтехника (дорожные катки и др. строительная техника, коммунальная техника, поломоечные машины, сельхозтехника (комбайны), карьерные экскаваторы и самосвалы, аттракционы)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1 500 000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Перспективные области применения (космические аппараты и планетоходы, авиационная техника, водная и глубоководная техника, ж/д транспорт, ручной электроинструмент, медицинская техника, робототехника, промышленные станки, бытовая техника (СВЧ-печи, пылесосы))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500 000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651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Всего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5 000 000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384082" y="4243266"/>
            <a:ext cx="733119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В </a:t>
            </a:r>
            <a:r>
              <a:rPr lang="ru-RU" sz="1050" dirty="0"/>
              <a:t>результате оценки количество потенциально установленных мотор-колес в мире для прочих сфер применения в 2017 году оказалось равным около 5 млн. штук</a:t>
            </a:r>
            <a:r>
              <a:rPr lang="ru-RU" sz="1050" dirty="0" smtClean="0"/>
              <a:t>.</a:t>
            </a:r>
            <a:endParaRPr lang="en-US" sz="1050" dirty="0" smtClean="0"/>
          </a:p>
          <a:p>
            <a:pPr indent="449263" algn="just"/>
            <a:endParaRPr lang="en-US" sz="1050" dirty="0" smtClean="0"/>
          </a:p>
          <a:p>
            <a:pPr indent="449263" algn="just"/>
            <a:r>
              <a:rPr lang="ru-RU" sz="1050" dirty="0" smtClean="0"/>
              <a:t>В итоге общее количество установленных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в мире в 2017 году оказалось равным около 26,57 млн. штук (21,57 млн. шт. + 5 млн. шт.).</a:t>
            </a:r>
          </a:p>
          <a:p>
            <a:pPr indent="449263" algn="just"/>
            <a:endParaRPr lang="ru-RU" sz="1050" dirty="0"/>
          </a:p>
          <a:p>
            <a:pPr indent="449263" algn="just"/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xmlns="" val="42785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мире, 2017гг.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3" name="Группа 13"/>
          <p:cNvGrpSpPr/>
          <p:nvPr/>
        </p:nvGrpSpPr>
        <p:grpSpPr>
          <a:xfrm>
            <a:off x="7318464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 колеса в мире, 2017гг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761510"/>
            <a:ext cx="73311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По экспертной оценке </a:t>
            </a:r>
            <a:r>
              <a:rPr lang="en-US" sz="1050" dirty="0" err="1" smtClean="0"/>
              <a:t>Megaresearch</a:t>
            </a:r>
            <a:r>
              <a:rPr lang="en-US" sz="1050" dirty="0" smtClean="0"/>
              <a:t> </a:t>
            </a:r>
            <a:r>
              <a:rPr lang="ru-RU" sz="1050" dirty="0" smtClean="0"/>
              <a:t>средняя мировая стоимость одного </a:t>
            </a:r>
            <a:r>
              <a:rPr lang="ru-RU" sz="1050" dirty="0" err="1" smtClean="0"/>
              <a:t>мотор-колеса</a:t>
            </a:r>
            <a:r>
              <a:rPr lang="ru-RU" sz="1050" dirty="0" smtClean="0"/>
              <a:t> для всех возможных отраслей применения составляет около 75 долл. США. Данная оценка получена в результате анализа стоимости ведущих производителей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в мире и средней стоимости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для различных сфер применения, поставленных в Россию в 2017 году от различных мировых производителей. </a:t>
            </a:r>
            <a:endParaRPr lang="ru-RU" sz="1050" dirty="0"/>
          </a:p>
        </p:txBody>
      </p:sp>
      <p:sp>
        <p:nvSpPr>
          <p:cNvPr id="66" name="TextBox 65"/>
          <p:cNvSpPr txBox="1"/>
          <p:nvPr/>
        </p:nvSpPr>
        <p:spPr>
          <a:xfrm>
            <a:off x="539552" y="1671568"/>
            <a:ext cx="6717624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i="1" dirty="0" smtClean="0"/>
              <a:t>Рис. 3. Оценка мирового объема потребления </a:t>
            </a:r>
            <a:r>
              <a:rPr lang="ru-RU" sz="1000" i="1" dirty="0" err="1" smtClean="0"/>
              <a:t>мотор-колес</a:t>
            </a:r>
            <a:r>
              <a:rPr lang="ru-RU" sz="1000" i="1" dirty="0" smtClean="0"/>
              <a:t> в 2017 году, в денежном и количественном выражениях</a:t>
            </a:r>
            <a:endParaRPr lang="ru-RU" sz="1000" dirty="0" smtClean="0"/>
          </a:p>
        </p:txBody>
      </p:sp>
      <p:sp>
        <p:nvSpPr>
          <p:cNvPr id="25" name="Прямоугольник 24"/>
          <p:cNvSpPr/>
          <p:nvPr/>
        </p:nvSpPr>
        <p:spPr>
          <a:xfrm>
            <a:off x="3076090" y="4675282"/>
            <a:ext cx="424237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производителей, оценка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  <p:graphicFrame>
        <p:nvGraphicFramePr>
          <p:cNvPr id="21" name="Диаграмма 20"/>
          <p:cNvGraphicFramePr/>
          <p:nvPr/>
        </p:nvGraphicFramePr>
        <p:xfrm>
          <a:off x="2428860" y="2000240"/>
          <a:ext cx="3971925" cy="253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428596" y="5119228"/>
            <a:ext cx="733119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1050" dirty="0" smtClean="0"/>
              <a:t>Таким образом, мировой объем потребления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в 2017 году, рассчитанный в результате перемножения показателей количества установленных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в мире и их средней стоимости, оказался равным около 2 млрд. долл. США. 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xmlns="" val="42785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мире, 2017 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мире, 2017 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667977"/>
            <a:ext cx="741682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 smtClean="0">
                <a:solidFill>
                  <a:srgbClr val="FF0000"/>
                </a:solidFill>
              </a:rPr>
              <a:t>1.5. </a:t>
            </a:r>
            <a:r>
              <a:rPr lang="ru-RU" sz="1050" b="1" dirty="0">
                <a:solidFill>
                  <a:srgbClr val="FF0000"/>
                </a:solidFill>
              </a:rPr>
              <a:t>Оценка количества существующих заводов, производящих </a:t>
            </a:r>
            <a:r>
              <a:rPr lang="ru-RU" sz="1050" b="1" dirty="0" smtClean="0">
                <a:solidFill>
                  <a:srgbClr val="FF0000"/>
                </a:solidFill>
              </a:rPr>
              <a:t>мотор-колесо</a:t>
            </a:r>
          </a:p>
          <a:p>
            <a:pPr indent="449263" algn="just"/>
            <a:r>
              <a:rPr lang="ru-RU" sz="1050" dirty="0" smtClean="0"/>
              <a:t>В </a:t>
            </a:r>
            <a:r>
              <a:rPr lang="ru-RU" sz="1050" dirty="0" smtClean="0"/>
              <a:t>таблице ниже приведены </a:t>
            </a:r>
            <a:r>
              <a:rPr lang="ru-RU" sz="1050" dirty="0" smtClean="0"/>
              <a:t>данные по производителям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, которые осуществляют постоянные экспортные поставки своей продукции. С учетом ведущих мировых </a:t>
            </a:r>
            <a:r>
              <a:rPr lang="ru-RU" sz="1050" dirty="0" smtClean="0"/>
              <a:t>производителей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для электротранспорта (</a:t>
            </a:r>
            <a:r>
              <a:rPr lang="en-US" sz="1050" dirty="0" smtClean="0"/>
              <a:t>Protean </a:t>
            </a:r>
            <a:r>
              <a:rPr lang="en-US" sz="1050" dirty="0" smtClean="0"/>
              <a:t>Electric</a:t>
            </a:r>
            <a:r>
              <a:rPr lang="ru-RU" sz="1050" dirty="0" smtClean="0"/>
              <a:t>, </a:t>
            </a:r>
            <a:r>
              <a:rPr lang="en-US" sz="1050" dirty="0" err="1" smtClean="0"/>
              <a:t>Elaphe</a:t>
            </a:r>
            <a:r>
              <a:rPr lang="en-US" sz="1050" dirty="0" smtClean="0"/>
              <a:t> Ltd.</a:t>
            </a:r>
            <a:r>
              <a:rPr lang="ru-RU" sz="1050" dirty="0" smtClean="0"/>
              <a:t>, </a:t>
            </a:r>
            <a:r>
              <a:rPr lang="en-US" sz="1050" dirty="0" smtClean="0"/>
              <a:t>ZIEHL-ABEGG</a:t>
            </a:r>
            <a:r>
              <a:rPr lang="ru-RU" sz="1050" dirty="0" smtClean="0"/>
              <a:t>, </a:t>
            </a:r>
            <a:r>
              <a:rPr lang="en-US" sz="1050" dirty="0" smtClean="0"/>
              <a:t>Chang Zhou Golden Motor </a:t>
            </a:r>
            <a:r>
              <a:rPr lang="en-US" sz="1050" dirty="0" smtClean="0"/>
              <a:t>Technology</a:t>
            </a:r>
            <a:r>
              <a:rPr lang="ru-RU" sz="1050" dirty="0" smtClean="0"/>
              <a:t> и </a:t>
            </a:r>
            <a:r>
              <a:rPr lang="en-US" sz="1050" dirty="0" smtClean="0"/>
              <a:t>Suzhou </a:t>
            </a:r>
            <a:r>
              <a:rPr lang="en-US" sz="1050" dirty="0" err="1" smtClean="0"/>
              <a:t>Bafang</a:t>
            </a:r>
            <a:r>
              <a:rPr lang="en-US" sz="1050" dirty="0" smtClean="0"/>
              <a:t> Electric Motor </a:t>
            </a:r>
            <a:r>
              <a:rPr lang="en-US" sz="1050" dirty="0" smtClean="0"/>
              <a:t>Science-Technology</a:t>
            </a:r>
            <a:r>
              <a:rPr lang="ru-RU" sz="1050" dirty="0" smtClean="0"/>
              <a:t>) </a:t>
            </a:r>
            <a:r>
              <a:rPr lang="ru-RU" sz="1050" dirty="0" smtClean="0"/>
              <a:t>количество основных производителей равняется 33 компаниям. </a:t>
            </a:r>
            <a:endParaRPr lang="ru-RU" sz="1050" dirty="0" smtClean="0"/>
          </a:p>
          <a:p>
            <a:pPr indent="449263" algn="just"/>
            <a:r>
              <a:rPr lang="ru-RU" sz="1050" dirty="0" smtClean="0"/>
              <a:t>По </a:t>
            </a:r>
            <a:r>
              <a:rPr lang="ru-RU" sz="1050" dirty="0"/>
              <a:t>экспертной оценке MegaResearch количество прочих компаний, серийно производящих мотор-колеса для своих внутренних рынков, превышает вышеуказанный перечень минимум в 2 раза. Основную долю среди них составляют китайские производители, работающие на поставку мотор-колес для электротранспорта.</a:t>
            </a:r>
          </a:p>
          <a:p>
            <a:pPr indent="449263" algn="just"/>
            <a:r>
              <a:rPr lang="ru-RU" sz="1050" dirty="0"/>
              <a:t>Таким образом, общее количество существующих заводов в мире, производящих серийно мотор-колеса, в настоящее время составляет минимум 100 штук</a:t>
            </a:r>
            <a:r>
              <a:rPr lang="ru-RU" sz="1050" dirty="0" smtClean="0"/>
              <a:t>.</a:t>
            </a:r>
            <a:endParaRPr lang="ru-RU" sz="1050" dirty="0"/>
          </a:p>
        </p:txBody>
      </p:sp>
      <p:sp>
        <p:nvSpPr>
          <p:cNvPr id="66" name="TextBox 65"/>
          <p:cNvSpPr txBox="1"/>
          <p:nvPr/>
        </p:nvSpPr>
        <p:spPr>
          <a:xfrm>
            <a:off x="971600" y="2396961"/>
            <a:ext cx="7416824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Табл.4. Перечень основных мировых производителей мотор-колёс</a:t>
            </a:r>
            <a:endParaRPr lang="ru-RU" sz="1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18359948"/>
              </p:ext>
            </p:extLst>
          </p:nvPr>
        </p:nvGraphicFramePr>
        <p:xfrm>
          <a:off x="467545" y="2643182"/>
          <a:ext cx="7056783" cy="356616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538181"/>
                <a:gridCol w="1187547"/>
                <a:gridCol w="1172888"/>
                <a:gridCol w="3158167"/>
              </a:tblGrid>
              <a:tr h="1633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Производитель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Основные страны производства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Сайт компании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Основная сфера применения мотор-колес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</a:t>
                      </a:r>
                      <a:r>
                        <a:rPr lang="ru-RU" sz="900">
                          <a:effectLst/>
                        </a:rPr>
                        <a:t>-Traction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Нидерланды, 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www.e-traction.com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Автобусы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Tesla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США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www.tesla.com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Легковые автомобили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General Motors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США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www.gm.com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Карьерные самосвалы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LeTourneau</a:t>
                      </a:r>
                      <a:r>
                        <a:rPr lang="ru-RU" sz="900" dirty="0">
                          <a:effectLst/>
                        </a:rPr>
                        <a:t> Technologies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США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www.keppelletourneau.com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Подъемные системы, спецтехника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245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Printed Motor Works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Великобритания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www.printedmotorworks.com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Спецтехника, грузовая техника, военная техника, морской транспорт, космический транспорт, ж/д транспорт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CHANGZHOU MXUS IMP &amp; EXP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www.mxusebikekit.com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Электровелосипеды, электросамокаты, электромопеды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245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Hengye Motor Manufacture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Китай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www.hengyemotor.com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Поломоечная машина, медицинское оборудование, грузоподъемное оборудование, электро-погрузчики, малый электротранспорт, детский электротранспорт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Zhejiang Mingzhen electronic Stock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http://ru.cnsanmu.com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Промышленные вентиляторы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71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Hangzhou Weiguang Electronic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</a:t>
                      </a:r>
                      <a:r>
                        <a:rPr lang="ru-RU" sz="900">
                          <a:effectLst/>
                        </a:rPr>
                        <a:t>.weiguang-fan.ru www.wgmotor.com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Промышленные вентиляторы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Suzhou XiongFeng Motor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www.xofomotor.com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Электровелосипеды, электросамокаты, электромотоциклы, электрогазонокосилки.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Dongdianebikekits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www.dongdianebikekits.com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Электровелосипеды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2072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Pei Scooter  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Китай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www.peipeiscooter.com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Электровелосипеды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электросамокаты</a:t>
                      </a:r>
                      <a:r>
                        <a:rPr lang="ru-RU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электроскутеры</a:t>
                      </a:r>
                      <a:r>
                        <a:rPr lang="ru-RU" sz="900" dirty="0">
                          <a:effectLst/>
                        </a:rPr>
                        <a:t> (</a:t>
                      </a:r>
                      <a:r>
                        <a:rPr lang="ru-RU" sz="900" dirty="0" err="1">
                          <a:effectLst/>
                        </a:rPr>
                        <a:t>гироскутеры</a:t>
                      </a:r>
                      <a:r>
                        <a:rPr lang="ru-RU" sz="900" dirty="0">
                          <a:effectLst/>
                        </a:rPr>
                        <a:t>), инвалидные коляски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245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BAHÇIVAN ELEKTRIK MOTORLARI SAN. VE LTD. ŞTI.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Турция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www.bahcivan.ru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Промышленные вентиляторы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965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>
          <a:xfrm>
            <a:off x="251520" y="404664"/>
            <a:ext cx="8640960" cy="288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prstClr val="black"/>
                </a:solidFill>
              </a:rPr>
              <a:t>Обзор рынка мотор-колеса в мире, 2017 г.</a:t>
            </a:r>
            <a:endParaRPr lang="ru-RU" sz="1400" b="0" dirty="0">
              <a:solidFill>
                <a:prstClr val="black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3318" y="6402660"/>
            <a:ext cx="1540806" cy="398735"/>
            <a:chOff x="153318" y="6402660"/>
            <a:chExt cx="1540806" cy="39873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402660"/>
              <a:ext cx="1343025" cy="266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3318" y="6630579"/>
              <a:ext cx="1540806" cy="170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1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51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251520" y="6309320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332656"/>
            <a:ext cx="8640960" cy="45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7174448" y="295633"/>
            <a:ext cx="1862048" cy="6139525"/>
            <a:chOff x="3843945" y="295633"/>
            <a:chExt cx="1862048" cy="6139525"/>
          </a:xfrm>
        </p:grpSpPr>
        <p:sp>
          <p:nvSpPr>
            <p:cNvPr id="6" name="TextBox 5"/>
            <p:cNvSpPr txBox="1"/>
            <p:nvPr/>
          </p:nvSpPr>
          <p:spPr>
            <a:xfrm rot="16200000">
              <a:off x="2152808" y="1986770"/>
              <a:ext cx="5244322" cy="18620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500" b="1" dirty="0" smtClean="0">
                  <a:solidFill>
                    <a:schemeClr val="bg1">
                      <a:lumMod val="85000"/>
                    </a:schemeClr>
                  </a:solidFill>
                </a:rPr>
                <a:t>R</a:t>
              </a:r>
              <a:r>
                <a:rPr lang="en-US" sz="8800" b="1" dirty="0" smtClean="0">
                  <a:solidFill>
                    <a:schemeClr val="bg1">
                      <a:lumMod val="85000"/>
                    </a:schemeClr>
                  </a:solidFill>
                </a:rPr>
                <a:t>ESEARCH</a:t>
              </a:r>
              <a:endParaRPr lang="ru-RU" sz="115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 rot="16200000">
              <a:off x="4038229" y="4767395"/>
              <a:ext cx="1473479" cy="186204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150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</a:t>
              </a:r>
              <a:endParaRPr lang="ru-RU" sz="115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 rot="16200000">
              <a:off x="2516614" y="3174700"/>
              <a:ext cx="5870903" cy="4231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170" b="1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Исследования Бизнес-планы Консалтинг</a:t>
              </a:r>
              <a:endParaRPr lang="ru-RU" sz="217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3C16D-C7EF-4575-9ED4-21273FEFBAD2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16024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Анализ рынка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мотор-колеса в мире, 2017 г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71600" y="764704"/>
            <a:ext cx="7416824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just">
              <a:defRPr sz="1200" b="1"/>
            </a:lvl1pPr>
          </a:lstStyle>
          <a:p>
            <a:r>
              <a:rPr lang="ru-RU" sz="1000" dirty="0" smtClean="0"/>
              <a:t>Табл.4. Перечень основных мировых производителей мотор-колёс</a:t>
            </a:r>
            <a:endParaRPr lang="ru-RU" sz="1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228781"/>
              </p:ext>
            </p:extLst>
          </p:nvPr>
        </p:nvGraphicFramePr>
        <p:xfrm>
          <a:off x="467544" y="1120625"/>
          <a:ext cx="7056783" cy="3618516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538181"/>
                <a:gridCol w="1187547"/>
                <a:gridCol w="1172888"/>
                <a:gridCol w="3158167"/>
              </a:tblGrid>
              <a:tr h="1633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Производитель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Основные страны производства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Сайт компании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Основная сфера применения мотор-колес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COMAC S.P.A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Италия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www.comac.it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Поломоечные машины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POCLAIN HYDRAULICS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США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http://www.poclain-hydraulics.com/en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Комбайны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PMP INDUSTRIES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Италия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https://www.pmp-industries.com/en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Штабелеры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NILFISK S.P.A.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Италия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https</a:t>
                      </a:r>
                      <a:r>
                        <a:rPr lang="ru-RU" sz="900">
                          <a:effectLst/>
                        </a:rPr>
                        <a:t>://</a:t>
                      </a:r>
                      <a:r>
                        <a:rPr lang="en-US" sz="900">
                          <a:effectLst/>
                        </a:rPr>
                        <a:t>www</a:t>
                      </a:r>
                      <a:r>
                        <a:rPr lang="ru-RU" sz="900">
                          <a:effectLst/>
                        </a:rPr>
                        <a:t>.</a:t>
                      </a:r>
                      <a:r>
                        <a:rPr lang="en-US" sz="900">
                          <a:effectLst/>
                        </a:rPr>
                        <a:t>nilfisk</a:t>
                      </a:r>
                      <a:r>
                        <a:rPr lang="ru-RU" sz="900">
                          <a:effectLst/>
                        </a:rPr>
                        <a:t>.</a:t>
                      </a:r>
                      <a:r>
                        <a:rPr lang="en-US" sz="900">
                          <a:effectLst/>
                        </a:rPr>
                        <a:t>com</a:t>
                      </a:r>
                      <a:r>
                        <a:rPr lang="ru-RU" sz="900">
                          <a:effectLst/>
                        </a:rPr>
                        <a:t>/</a:t>
                      </a:r>
                      <a:r>
                        <a:rPr lang="en-US" sz="900">
                          <a:effectLst/>
                        </a:rPr>
                        <a:t>en</a:t>
                      </a:r>
                      <a:r>
                        <a:rPr lang="ru-RU" sz="900">
                          <a:effectLst/>
                        </a:rPr>
                        <a:t>/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Поломоечные машины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C.I.M.A.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Италия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www.cima.it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Сельхозтехника, ш</a:t>
                      </a:r>
                      <a:r>
                        <a:rPr lang="en-US" sz="900">
                          <a:effectLst/>
                        </a:rPr>
                        <a:t>табелер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KRAFTOOL I/E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kraftool.com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Электроинструмент, производственное оборудование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FAIRFIELD MANUFACTURING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США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www.oerlikon.com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Подъемное и прочее промышленное оборудование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Wuxi Shengda Bicycle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Китай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http://wxshengda.com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Электровелосипеды, гироскутеры (электросамокаты)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ROSENBERG VENTILATOREN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Германия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www.rosenberg-gmbh.com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Промышленные вентиляторы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Suzhou Leisger Vehicle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www.leisger.com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Электровелосипеды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245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Suzhou Pioneer Material Handling Equipment &amp; Techn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www.zowell.com.cn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Электропогрузчики, штабелеры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Hangzhou Fanzhou Technology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www.motorlifetech.com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Электровелосипеды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Wuyi boe sports equipment co., ltd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boescooter.com/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Гироскутеры</a:t>
                      </a:r>
                      <a:r>
                        <a:rPr lang="en-US" sz="900">
                          <a:effectLst/>
                        </a:rPr>
                        <a:t>, </a:t>
                      </a:r>
                      <a:r>
                        <a:rPr lang="ru-RU" sz="900">
                          <a:effectLst/>
                        </a:rPr>
                        <a:t>сигвеи</a:t>
                      </a:r>
                      <a:r>
                        <a:rPr lang="en-US" sz="900">
                          <a:effectLst/>
                        </a:rPr>
                        <a:t>, </a:t>
                      </a:r>
                      <a:r>
                        <a:rPr lang="ru-RU" sz="900">
                          <a:effectLst/>
                        </a:rPr>
                        <a:t>электросамокаты</a:t>
                      </a:r>
                      <a:r>
                        <a:rPr lang="en-US" sz="900">
                          <a:effectLst/>
                        </a:rPr>
                        <a:t>, </a:t>
                      </a:r>
                      <a:r>
                        <a:rPr lang="ru-RU" sz="900">
                          <a:effectLst/>
                        </a:rPr>
                        <a:t>моноколеса</a:t>
                      </a:r>
                      <a:r>
                        <a:rPr lang="en-US" sz="900">
                          <a:effectLst/>
                        </a:rPr>
                        <a:t>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Zhejiang Tuer Vehicle Industry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Электровелосипеды, электросамокаты.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63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Shenzhen Leidishen Technology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Китай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Гироскутеры</a:t>
                      </a:r>
                      <a:r>
                        <a:rPr lang="en-US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сигвеи</a:t>
                      </a:r>
                      <a:r>
                        <a:rPr lang="en-US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электросамокаты</a:t>
                      </a:r>
                      <a:r>
                        <a:rPr lang="en-US" sz="900" dirty="0">
                          <a:effectLst/>
                        </a:rPr>
                        <a:t>, </a:t>
                      </a:r>
                      <a:r>
                        <a:rPr lang="ru-RU" sz="900" dirty="0" err="1">
                          <a:effectLst/>
                        </a:rPr>
                        <a:t>моноколеса</a:t>
                      </a:r>
                      <a:r>
                        <a:rPr lang="en-US" sz="900" dirty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  <a:tr h="103613"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  <a:tc>
                  <a:txBody>
                    <a:bodyPr/>
                    <a:lstStyle/>
                    <a:p>
                      <a:endParaRPr lang="ru-RU" sz="9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8416" marR="38416" marT="0" marB="0" anchor="ctr"/>
                </a:tc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076090" y="4746720"/>
            <a:ext cx="424237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50" i="1" dirty="0" smtClean="0"/>
              <a:t>Источник: данные производителей, оценка </a:t>
            </a:r>
            <a:r>
              <a:rPr lang="en-US" sz="1050" i="1" dirty="0" smtClean="0"/>
              <a:t>MegaResearch</a:t>
            </a:r>
            <a:endParaRPr lang="ru-RU" sz="1050" i="1" dirty="0"/>
          </a:p>
        </p:txBody>
      </p:sp>
    </p:spTree>
    <p:extLst>
      <p:ext uri="{BB962C8B-B14F-4D97-AF65-F5344CB8AC3E}">
        <p14:creationId xmlns:p14="http://schemas.microsoft.com/office/powerpoint/2010/main" xmlns="" val="178946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4574</TotalTime>
  <Words>3563</Words>
  <Application>Microsoft Office PowerPoint</Application>
  <PresentationFormat>Экран (4:3)</PresentationFormat>
  <Paragraphs>591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Анализ рынка мотор-колеса в мире 2017 гг.</vt:lpstr>
      <vt:lpstr> Анализ рынка мотор-колеса в мире,  2017 </vt:lpstr>
      <vt:lpstr>Анализ рынка мотор-колеса в мире, 2017 гг.</vt:lpstr>
      <vt:lpstr>Анализ рынка мотор-колеса в мире, 2017 гг.</vt:lpstr>
      <vt:lpstr>Анализ рынка мотор- колеса в мире, 2017гг.</vt:lpstr>
      <vt:lpstr>Анализ рынка мотор- колеса в мире, 2017гг.</vt:lpstr>
      <vt:lpstr>Анализ рынка мотор-колеса в мире, 2017 г.</vt:lpstr>
      <vt:lpstr>Анализ рынка мотор-колеса в мире, 2017 г.</vt:lpstr>
      <vt:lpstr>Анализ рынка мотор- колеса в мире, 2017 гг.</vt:lpstr>
      <vt:lpstr>Анализ рынка мотор-колеса в мире 2017 г.</vt:lpstr>
      <vt:lpstr>Анализ рынка мотор- колеса в мире, 2017 г.</vt:lpstr>
      <vt:lpstr>Анализ рынка мотор-колеса в мире, 2017 г.</vt:lpstr>
      <vt:lpstr>Анализ рынка мотор-колеса в мире, 2017г.</vt:lpstr>
      <vt:lpstr>Анализ рынка мотор-колеса в мире 2017 гг.</vt:lpstr>
      <vt:lpstr>Анализ рынка мотор- колеса в мире, 2017 гг.</vt:lpstr>
      <vt:lpstr>Анализ рынка мотор- колеса в мире, 2017 гг.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Uliev</dc:creator>
  <cp:lastModifiedBy>Александр</cp:lastModifiedBy>
  <cp:revision>292</cp:revision>
  <cp:lastPrinted>2012-10-26T06:12:22Z</cp:lastPrinted>
  <dcterms:created xsi:type="dcterms:W3CDTF">2012-10-11T12:28:11Z</dcterms:created>
  <dcterms:modified xsi:type="dcterms:W3CDTF">2018-08-02T07:20:05Z</dcterms:modified>
</cp:coreProperties>
</file>